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45"/>
  </p:notesMasterIdLst>
  <p:handoutMasterIdLst>
    <p:handoutMasterId r:id="rId46"/>
  </p:handoutMasterIdLst>
  <p:sldIdLst>
    <p:sldId id="257" r:id="rId2"/>
    <p:sldId id="319" r:id="rId3"/>
    <p:sldId id="350" r:id="rId4"/>
    <p:sldId id="322" r:id="rId5"/>
    <p:sldId id="351" r:id="rId6"/>
    <p:sldId id="352" r:id="rId7"/>
    <p:sldId id="353" r:id="rId8"/>
    <p:sldId id="354" r:id="rId9"/>
    <p:sldId id="355" r:id="rId10"/>
    <p:sldId id="356" r:id="rId11"/>
    <p:sldId id="320" r:id="rId12"/>
    <p:sldId id="321" r:id="rId13"/>
    <p:sldId id="284" r:id="rId14"/>
    <p:sldId id="300" r:id="rId15"/>
    <p:sldId id="357" r:id="rId16"/>
    <p:sldId id="358" r:id="rId17"/>
    <p:sldId id="363" r:id="rId18"/>
    <p:sldId id="362" r:id="rId19"/>
    <p:sldId id="361" r:id="rId20"/>
    <p:sldId id="360" r:id="rId21"/>
    <p:sldId id="359" r:id="rId22"/>
    <p:sldId id="330" r:id="rId23"/>
    <p:sldId id="262" r:id="rId24"/>
    <p:sldId id="368" r:id="rId25"/>
    <p:sldId id="369" r:id="rId26"/>
    <p:sldId id="265" r:id="rId27"/>
    <p:sldId id="370" r:id="rId28"/>
    <p:sldId id="371" r:id="rId29"/>
    <p:sldId id="273" r:id="rId30"/>
    <p:sldId id="372" r:id="rId31"/>
    <p:sldId id="279" r:id="rId32"/>
    <p:sldId id="373" r:id="rId33"/>
    <p:sldId id="374" r:id="rId34"/>
    <p:sldId id="375" r:id="rId35"/>
    <p:sldId id="376" r:id="rId36"/>
    <p:sldId id="331" r:id="rId37"/>
    <p:sldId id="383" r:id="rId38"/>
    <p:sldId id="382" r:id="rId39"/>
    <p:sldId id="384" r:id="rId40"/>
    <p:sldId id="381" r:id="rId41"/>
    <p:sldId id="380" r:id="rId42"/>
    <p:sldId id="342" r:id="rId43"/>
    <p:sldId id="385"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Fira Sans Condensed" panose="020B0503050000020004" pitchFamily="34" charset="0"/>
      <p:regular r:id="rId55"/>
      <p:bold r:id="rId56"/>
      <p:italic r:id="rId57"/>
      <p:boldItalic r:id="rId58"/>
    </p:embeddedFont>
    <p:embeddedFont>
      <p:font typeface="Fira Sans Condensed Black" panose="020B0A03050000020004" pitchFamily="34" charset="0"/>
      <p:bold r:id="rId59"/>
      <p:boldItalic r:id="rId60"/>
    </p:embeddedFont>
    <p:embeddedFont>
      <p:font typeface="Fira Sans Condensed Light" panose="020B0403050000020004" pitchFamily="34" charset="0"/>
      <p:regular r:id="rId61"/>
      <p:italic r:id="rId62"/>
    </p:embeddedFont>
    <p:embeddedFont>
      <p:font typeface="Montserrat" panose="00000500000000000000" pitchFamily="2" charset="0"/>
      <p:regular r:id="rId63"/>
      <p:bold r:id="rId64"/>
      <p:italic r:id="rId65"/>
      <p:boldItalic r:id="rId66"/>
    </p:embeddedFont>
    <p:embeddedFont>
      <p:font typeface="Times" panose="02020603050405020304" pitchFamily="18"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gIMfk1ctLlAnUI64G7g+l5YngWE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9FB4"/>
    <a:srgbClr val="F7C6C4"/>
    <a:srgbClr val="A93E31"/>
    <a:srgbClr val="FFF3D6"/>
    <a:srgbClr val="DBAC49"/>
    <a:srgbClr val="244A70"/>
    <a:srgbClr val="8BACCC"/>
    <a:srgbClr val="E4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1E75FE-FB52-4837-81D2-9B6E1FB0801F}">
  <a:tblStyle styleId="{661E75FE-FB52-4837-81D2-9B6E1FB080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48" autoAdjust="0"/>
    <p:restoredTop sz="64407" autoAdjust="0"/>
  </p:normalViewPr>
  <p:slideViewPr>
    <p:cSldViewPr snapToGrid="0">
      <p:cViewPr varScale="1">
        <p:scale>
          <a:sx n="61" d="100"/>
          <a:sy n="61" d="100"/>
        </p:scale>
        <p:origin x="634" y="53"/>
      </p:cViewPr>
      <p:guideLst/>
    </p:cSldViewPr>
  </p:slideViewPr>
  <p:notesTextViewPr>
    <p:cViewPr>
      <p:scale>
        <a:sx n="98" d="100"/>
        <a:sy n="98" d="100"/>
      </p:scale>
      <p:origin x="0" y="0"/>
    </p:cViewPr>
  </p:notesTextViewPr>
  <p:notesViewPr>
    <p:cSldViewPr snapToGrid="0">
      <p:cViewPr varScale="1">
        <p:scale>
          <a:sx n="122" d="100"/>
          <a:sy n="122" d="100"/>
        </p:scale>
        <p:origin x="4148"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15.fntdata"/><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D4795-FD3B-7B78-C0BF-BECFB27CD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236E57-96A9-9864-8E03-A8D002971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036CA7-9822-4A09-8911-ACF4E6169C2D}" type="datetimeFigureOut">
              <a:rPr lang="en-US" smtClean="0"/>
              <a:t>10/9/2023</a:t>
            </a:fld>
            <a:endParaRPr lang="en-US"/>
          </a:p>
        </p:txBody>
      </p:sp>
      <p:sp>
        <p:nvSpPr>
          <p:cNvPr id="4" name="Footer Placeholder 3">
            <a:extLst>
              <a:ext uri="{FF2B5EF4-FFF2-40B4-BE49-F238E27FC236}">
                <a16:creationId xmlns:a16="http://schemas.microsoft.com/office/drawing/2014/main" id="{5E8B7F2F-AEC6-32B5-3D4A-C2857E78A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40259F-2415-0F98-0EEF-C91C15E982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D44C90-012C-4DD3-90A4-B7A999813099}" type="slidenum">
              <a:rPr lang="en-US" smtClean="0"/>
              <a:t>‹#›</a:t>
            </a:fld>
            <a:endParaRPr lang="en-US"/>
          </a:p>
        </p:txBody>
      </p:sp>
    </p:spTree>
    <p:extLst>
      <p:ext uri="{BB962C8B-B14F-4D97-AF65-F5344CB8AC3E}">
        <p14:creationId xmlns:p14="http://schemas.microsoft.com/office/powerpoint/2010/main" val="2414704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aybreakcola.org/mmu/"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494f1b2531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2494f1b2531_0_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200" b="1" dirty="0"/>
              <a:t>REMEMBER “BENEFICENCE” here means “doing no harm” and Minimizing risks.</a:t>
            </a:r>
            <a:endParaRPr lang="en-US" sz="1200" dirty="0">
              <a:solidFill>
                <a:schemeClr val="dk1"/>
              </a:solidFill>
            </a:endParaRPr>
          </a:p>
          <a:p>
            <a:pPr marL="0" lvl="0" indent="0" algn="l" rtl="0">
              <a:lnSpc>
                <a:spcPct val="115000"/>
              </a:lnSpc>
              <a:spcBef>
                <a:spcPts val="1000"/>
              </a:spcBef>
              <a:spcAft>
                <a:spcPts val="0"/>
              </a:spcAft>
              <a:buSzPts val="1100"/>
              <a:buNone/>
            </a:pPr>
            <a:r>
              <a:rPr lang="en-US" sz="1200" dirty="0">
                <a:solidFill>
                  <a:schemeClr val="dk1"/>
                </a:solidFill>
              </a:rPr>
              <a:t>The study occurs in two locations in Northern Iraq, where ISIS forced Christians and other minorities into exile in 2014. After the fighting, these specific towns were majority Christian, but Muslim from surrounding areas started migrating into predominantly Christian neighborhoods.</a:t>
            </a:r>
          </a:p>
          <a:p>
            <a:pPr marL="0" lvl="0" indent="0" algn="l" rtl="0">
              <a:lnSpc>
                <a:spcPct val="115000"/>
              </a:lnSpc>
              <a:spcBef>
                <a:spcPts val="1000"/>
              </a:spcBef>
              <a:spcAft>
                <a:spcPts val="0"/>
              </a:spcAft>
              <a:buSzPts val="1100"/>
              <a:buNone/>
            </a:pPr>
            <a:r>
              <a:rPr lang="en-US" sz="1200" dirty="0"/>
              <a:t>Given this, c</a:t>
            </a:r>
            <a:r>
              <a:rPr lang="en-US" sz="1200" dirty="0">
                <a:solidFill>
                  <a:schemeClr val="dk1"/>
                </a:solidFill>
              </a:rPr>
              <a:t>onflict and distrust among Christians and Muslims was high! </a:t>
            </a:r>
            <a:endParaRPr lang="en-US" sz="1200" dirty="0"/>
          </a:p>
          <a:p>
            <a:pPr marL="0" lvl="0" indent="0" algn="l" rtl="0">
              <a:lnSpc>
                <a:spcPct val="115000"/>
              </a:lnSpc>
              <a:spcBef>
                <a:spcPts val="1000"/>
              </a:spcBef>
              <a:spcAft>
                <a:spcPts val="0"/>
              </a:spcAft>
              <a:buSzPts val="1100"/>
              <a:buNone/>
            </a:pPr>
            <a:r>
              <a:rPr lang="en-US" sz="1200" dirty="0"/>
              <a:t>Any intervention that intentionally m</a:t>
            </a:r>
            <a:r>
              <a:rPr lang="en-US" sz="1200" dirty="0">
                <a:solidFill>
                  <a:schemeClr val="dk1"/>
                </a:solidFill>
              </a:rPr>
              <a:t>ix</a:t>
            </a:r>
            <a:r>
              <a:rPr lang="en-US" sz="1200" dirty="0"/>
              <a:t>es</a:t>
            </a:r>
            <a:r>
              <a:rPr lang="en-US" sz="1200" dirty="0">
                <a:solidFill>
                  <a:schemeClr val="dk1"/>
                </a:solidFill>
              </a:rPr>
              <a:t> hostile groups in a post-conflict setting could lead to more violence. Mousa took steps to </a:t>
            </a:r>
            <a:r>
              <a:rPr lang="en-US" sz="1200" dirty="0"/>
              <a:t>monitor tensions throughout the intervention’s implementation. Essentially, she</a:t>
            </a:r>
            <a:r>
              <a:rPr lang="en-US" sz="1200" dirty="0">
                <a:solidFill>
                  <a:schemeClr val="dk1"/>
                </a:solidFill>
              </a:rPr>
              <a:t> measure harm and violence through collecting data about red cards (given to players </a:t>
            </a:r>
            <a:r>
              <a:rPr lang="en-US" sz="1200" dirty="0"/>
              <a:t>for committing </a:t>
            </a:r>
            <a:r>
              <a:rPr lang="en-US" sz="1200" dirty="0">
                <a:solidFill>
                  <a:schemeClr val="dk1"/>
                </a:solidFill>
              </a:rPr>
              <a:t>extreme penalties) and other examples of violence on the field. </a:t>
            </a:r>
            <a:r>
              <a:rPr lang="en-US" sz="1200" dirty="0"/>
              <a:t>If red cards and instances of violence became concerning, she would have the information and time to alter or stop the intervention. </a:t>
            </a:r>
            <a:endParaRPr lang="en-US" sz="1200" dirty="0">
              <a:solidFill>
                <a:schemeClr val="dk1"/>
              </a:solidFill>
            </a:endParaRPr>
          </a:p>
          <a:p>
            <a:pPr marL="0" lvl="0" indent="0" algn="l" rtl="0">
              <a:lnSpc>
                <a:spcPct val="115000"/>
              </a:lnSpc>
              <a:spcBef>
                <a:spcPts val="1000"/>
              </a:spcBef>
              <a:spcAft>
                <a:spcPts val="0"/>
              </a:spcAft>
              <a:buSzPts val="1100"/>
              <a:buNone/>
            </a:pPr>
            <a:endParaRPr lang="en-US" sz="1100" dirty="0">
              <a:solidFill>
                <a:schemeClr val="dk1"/>
              </a:solidFill>
            </a:endParaRPr>
          </a:p>
          <a:p>
            <a:pPr marL="0" lvl="0" indent="0" algn="l" rtl="0">
              <a:lnSpc>
                <a:spcPct val="115000"/>
              </a:lnSpc>
              <a:spcBef>
                <a:spcPts val="1000"/>
              </a:spcBef>
              <a:spcAft>
                <a:spcPts val="1000"/>
              </a:spcAft>
              <a:buSzPts val="1100"/>
              <a:buNone/>
            </a:pPr>
            <a:endParaRPr lang="en-US" sz="1100" dirty="0"/>
          </a:p>
        </p:txBody>
      </p:sp>
    </p:spTree>
    <p:extLst>
      <p:ext uri="{BB962C8B-B14F-4D97-AF65-F5344CB8AC3E}">
        <p14:creationId xmlns:p14="http://schemas.microsoft.com/office/powerpoint/2010/main" val="222044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494f1b2531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2494f1b2531_0_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100"/>
              <a:buFont typeface="Arial"/>
              <a:buNone/>
            </a:pPr>
            <a:r>
              <a:rPr lang="en-US" sz="1200" b="1" dirty="0"/>
              <a:t>REMEMBER “JUSTICE” here is referring to “Fairness in the allocation of risks and benefits”</a:t>
            </a:r>
            <a:endParaRPr lang="en-US" sz="1200" dirty="0">
              <a:solidFill>
                <a:schemeClr val="dk1"/>
              </a:solidFill>
            </a:endParaRPr>
          </a:p>
          <a:p>
            <a:pPr marL="0" lvl="0" indent="0" algn="l" rtl="0">
              <a:lnSpc>
                <a:spcPct val="115000"/>
              </a:lnSpc>
              <a:spcBef>
                <a:spcPts val="600"/>
              </a:spcBef>
              <a:spcAft>
                <a:spcPts val="0"/>
              </a:spcAft>
              <a:buSzPts val="1100"/>
              <a:buNone/>
            </a:pPr>
            <a:r>
              <a:rPr lang="en-US" sz="1200" dirty="0">
                <a:solidFill>
                  <a:schemeClr val="dk1"/>
                </a:solidFill>
              </a:rPr>
              <a:t>The study location and sample was selected because the PI had existing relationships with community organizations in those towns (i.e., convenience). This is a poor justification for sample selection, but Mousa and the study team ensured that safeguards were in place and that study design decisions prevented any one group of people from bearing all the risks. In this study neither </a:t>
            </a:r>
            <a:r>
              <a:rPr lang="en-US" sz="1200" dirty="0" err="1">
                <a:solidFill>
                  <a:schemeClr val="dk1"/>
                </a:solidFill>
              </a:rPr>
              <a:t>christians</a:t>
            </a:r>
            <a:r>
              <a:rPr lang="en-US" sz="1200" dirty="0">
                <a:solidFill>
                  <a:schemeClr val="dk1"/>
                </a:solidFill>
              </a:rPr>
              <a:t> nor </a:t>
            </a:r>
            <a:r>
              <a:rPr lang="en-US" sz="1200" dirty="0" err="1">
                <a:solidFill>
                  <a:schemeClr val="dk1"/>
                </a:solidFill>
              </a:rPr>
              <a:t>muslims</a:t>
            </a:r>
            <a:r>
              <a:rPr lang="en-US" sz="1200" dirty="0">
                <a:solidFill>
                  <a:schemeClr val="dk1"/>
                </a:solidFill>
              </a:rPr>
              <a:t> exclusively </a:t>
            </a:r>
            <a:r>
              <a:rPr lang="en-US" sz="1200" dirty="0" err="1">
                <a:solidFill>
                  <a:schemeClr val="dk1"/>
                </a:solidFill>
              </a:rPr>
              <a:t>beared</a:t>
            </a:r>
            <a:r>
              <a:rPr lang="en-US" sz="1200" dirty="0">
                <a:solidFill>
                  <a:schemeClr val="dk1"/>
                </a:solidFill>
              </a:rPr>
              <a:t> the risks.</a:t>
            </a:r>
          </a:p>
          <a:p>
            <a:pPr marL="0" lvl="0" indent="0" algn="l" rtl="0">
              <a:lnSpc>
                <a:spcPct val="115000"/>
              </a:lnSpc>
              <a:spcBef>
                <a:spcPts val="1000"/>
              </a:spcBef>
              <a:spcAft>
                <a:spcPts val="1000"/>
              </a:spcAft>
              <a:buSzPts val="1100"/>
              <a:buNone/>
            </a:pPr>
            <a:r>
              <a:rPr lang="en-US" sz="1200" dirty="0">
                <a:solidFill>
                  <a:schemeClr val="dk1"/>
                </a:solidFill>
              </a:rPr>
              <a:t>Despite the convenient sample, the larger population beyond the study towns and their residents, including both Muslims and Christians, stood to benefit from the study. Study findings could benefit interactions between the groups, regardless of which group represented the majority in an</a:t>
            </a:r>
            <a:r>
              <a:rPr lang="en-US" sz="1200" dirty="0"/>
              <a:t>y one area</a:t>
            </a:r>
            <a:r>
              <a:rPr lang="en-US" sz="1200" dirty="0">
                <a:solidFill>
                  <a:schemeClr val="dk1"/>
                </a:solidFill>
              </a:rPr>
              <a:t>. </a:t>
            </a:r>
            <a:endParaRPr lang="en-US" sz="1200" dirty="0"/>
          </a:p>
        </p:txBody>
      </p:sp>
    </p:spTree>
    <p:extLst>
      <p:ext uri="{BB962C8B-B14F-4D97-AF65-F5344CB8AC3E}">
        <p14:creationId xmlns:p14="http://schemas.microsoft.com/office/powerpoint/2010/main" val="267688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622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732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3372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4943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d74ed02be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12d74ed02be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73" name="Google Shape;773;g12d74ed02be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extLst>
      <p:ext uri="{BB962C8B-B14F-4D97-AF65-F5344CB8AC3E}">
        <p14:creationId xmlns:p14="http://schemas.microsoft.com/office/powerpoint/2010/main" val="382553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4510cd52a3_0_8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g24510cd52a3_0_8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865" name="Google Shape;865;g24510cd52a3_0_8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15d20e1238_0_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g115d20e1238_0_4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endParaRPr b="1" dirty="0"/>
          </a:p>
        </p:txBody>
      </p:sp>
      <p:sp>
        <p:nvSpPr>
          <p:cNvPr id="1373" name="Google Shape;1373;g115d20e1238_0_4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8346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494f1b2531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494f1b2531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As you are likely familiar, in the 1930s and early 40s, Nazis conducted egregious human experimentation on unwilling subjects, the details of which were discussed in the Nuremberg trials of 1945-46. In response, the research community developed the nuremberg code, which was one of the first major documents on research ethics. It’s first major principle: voluntary consent of participants</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US" sz="1200"/>
              <a:t>Now while the nuremberg trials were going on and the world was rightfully up in arms about ethics abroad, the united states was conducting its own unethical study on the lifespan of untreated syphilis in Black men. </a:t>
            </a:r>
            <a:endParaRPr sz="1200"/>
          </a:p>
          <a:p>
            <a:pPr marL="0" lvl="0" indent="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US" sz="1200"/>
              <a:t>The study was run on African-American men who were only told they were receiving free health care from the United States government. These men were sharecroppers experiencing poverty in Alabama.</a:t>
            </a:r>
            <a:endParaRPr sz="1200"/>
          </a:p>
          <a:p>
            <a:pPr marL="457200" lvl="0" indent="-22860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US" sz="1200"/>
              <a:t>Some had syphilis, some did not. The men were told they were receiving free medical care, but in fact they were not receiving any treatment for syphilis.</a:t>
            </a:r>
            <a:endParaRPr sz="1200"/>
          </a:p>
          <a:p>
            <a:pPr marL="457200" lvl="0" indent="-228600" algn="l" rtl="0">
              <a:lnSpc>
                <a:spcPct val="100000"/>
              </a:lnSpc>
              <a:spcBef>
                <a:spcPts val="0"/>
              </a:spcBef>
              <a:spcAft>
                <a:spcPts val="0"/>
              </a:spcAft>
              <a:buSzPts val="1100"/>
              <a:buNone/>
            </a:pPr>
            <a:endParaRPr sz="1200"/>
          </a:p>
          <a:p>
            <a:pPr marL="457200" lvl="0" indent="-304800" algn="l" rtl="0">
              <a:lnSpc>
                <a:spcPct val="100000"/>
              </a:lnSpc>
              <a:spcBef>
                <a:spcPts val="0"/>
              </a:spcBef>
              <a:spcAft>
                <a:spcPts val="0"/>
              </a:spcAft>
              <a:buSzPts val="1200"/>
              <a:buChar char="-"/>
            </a:pPr>
            <a:r>
              <a:rPr lang="en-US" sz="1200">
                <a:solidFill>
                  <a:schemeClr val="dk1"/>
                </a:solidFill>
              </a:rPr>
              <a:t>Study participants were not informed of the true nature of the study nor were they offered treatment when one became available. </a:t>
            </a:r>
            <a:endParaRPr sz="1200">
              <a:solidFill>
                <a:schemeClr val="dk1"/>
              </a:solidFill>
            </a:endParaRPr>
          </a:p>
          <a:p>
            <a:pPr marL="45720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Clr>
                <a:schemeClr val="dk1"/>
              </a:buClr>
              <a:buSzPts val="1100"/>
              <a:buFont typeface="Arial"/>
              <a:buNone/>
            </a:pPr>
            <a:r>
              <a:rPr lang="en-US" sz="1200"/>
              <a:t>•The study included all the hallmarks of unethical principles:</a:t>
            </a:r>
            <a:endParaRPr sz="1200"/>
          </a:p>
          <a:p>
            <a:pPr marL="457200" lvl="0" indent="0" algn="l" rtl="0">
              <a:lnSpc>
                <a:spcPct val="100000"/>
              </a:lnSpc>
              <a:spcBef>
                <a:spcPts val="0"/>
              </a:spcBef>
              <a:spcAft>
                <a:spcPts val="0"/>
              </a:spcAft>
              <a:buClr>
                <a:schemeClr val="dk1"/>
              </a:buClr>
              <a:buSzPts val="1100"/>
              <a:buFont typeface="Arial"/>
              <a:buNone/>
            </a:pPr>
            <a:r>
              <a:rPr lang="en-US" sz="1200"/>
              <a:t>•Deception</a:t>
            </a:r>
            <a:endParaRPr sz="1200"/>
          </a:p>
          <a:p>
            <a:pPr marL="457200" lvl="0" indent="0" algn="l" rtl="0">
              <a:lnSpc>
                <a:spcPct val="100000"/>
              </a:lnSpc>
              <a:spcBef>
                <a:spcPts val="0"/>
              </a:spcBef>
              <a:spcAft>
                <a:spcPts val="0"/>
              </a:spcAft>
              <a:buClr>
                <a:schemeClr val="dk1"/>
              </a:buClr>
              <a:buSzPts val="1100"/>
              <a:buFont typeface="Arial"/>
              <a:buNone/>
            </a:pPr>
            <a:r>
              <a:rPr lang="en-US" sz="1200"/>
              <a:t>•Absence of informed consent</a:t>
            </a:r>
            <a:endParaRPr sz="1200"/>
          </a:p>
          <a:p>
            <a:pPr marL="457200" lvl="0" indent="0" algn="l" rtl="0">
              <a:lnSpc>
                <a:spcPct val="100000"/>
              </a:lnSpc>
              <a:spcBef>
                <a:spcPts val="0"/>
              </a:spcBef>
              <a:spcAft>
                <a:spcPts val="0"/>
              </a:spcAft>
              <a:buClr>
                <a:schemeClr val="dk1"/>
              </a:buClr>
              <a:buSzPts val="1100"/>
              <a:buFont typeface="Arial"/>
              <a:buNone/>
            </a:pPr>
            <a:r>
              <a:rPr lang="en-US" sz="1200"/>
              <a:t>•Of dubious benefit to society, much less the study population</a:t>
            </a: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US" sz="1200"/>
              <a:t>This study was deemed “ethically unjustified” by an advisory panel and led to….</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494f1b2531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494f1b2531_0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dirty="0"/>
              <a:t>As you are likely familiar, in the 1930s and early 40s, Nazis conducted egregious human experimentation on unwilling subjects, the details of which were discussed in the Nuremberg trials of 1945-46. In response, the research community developed the </a:t>
            </a:r>
            <a:r>
              <a:rPr lang="en-US" sz="1200" dirty="0" err="1"/>
              <a:t>nuremberg</a:t>
            </a:r>
            <a:r>
              <a:rPr lang="en-US" sz="1200" dirty="0"/>
              <a:t> code, which was one of the first major documents on research ethics. It’s first major principle: voluntary consent of participants</a:t>
            </a:r>
            <a:endParaRPr sz="1200" dirty="0"/>
          </a:p>
          <a:p>
            <a:pPr marL="0" lvl="0" indent="0" algn="l" rtl="0">
              <a:lnSpc>
                <a:spcPct val="100000"/>
              </a:lnSpc>
              <a:spcBef>
                <a:spcPts val="0"/>
              </a:spcBef>
              <a:spcAft>
                <a:spcPts val="0"/>
              </a:spcAft>
              <a:buSzPts val="1100"/>
              <a:buNone/>
            </a:pPr>
            <a:endParaRPr sz="1200" dirty="0"/>
          </a:p>
          <a:p>
            <a:pPr marL="0" lvl="0" indent="0" algn="l" rtl="0">
              <a:lnSpc>
                <a:spcPct val="100000"/>
              </a:lnSpc>
              <a:spcBef>
                <a:spcPts val="0"/>
              </a:spcBef>
              <a:spcAft>
                <a:spcPts val="0"/>
              </a:spcAft>
              <a:buSzPts val="1100"/>
              <a:buNone/>
            </a:pPr>
            <a:r>
              <a:rPr lang="en-US" sz="1200" dirty="0"/>
              <a:t>Now while the </a:t>
            </a:r>
            <a:r>
              <a:rPr lang="en-US" sz="1200" dirty="0" err="1"/>
              <a:t>nuremberg</a:t>
            </a:r>
            <a:r>
              <a:rPr lang="en-US" sz="1200" dirty="0"/>
              <a:t> trials were going on and the world was rightfully up in arms about ethics abroad, the united states was conducting its own unethical study on the lifespan of untreated syphilis in Black men. </a:t>
            </a:r>
            <a:endParaRPr sz="1200" dirty="0"/>
          </a:p>
          <a:p>
            <a:pPr marL="0" lvl="0" indent="0" algn="l" rtl="0">
              <a:lnSpc>
                <a:spcPct val="100000"/>
              </a:lnSpc>
              <a:spcBef>
                <a:spcPts val="0"/>
              </a:spcBef>
              <a:spcAft>
                <a:spcPts val="0"/>
              </a:spcAft>
              <a:buSzPts val="1100"/>
              <a:buNone/>
            </a:pPr>
            <a:endParaRPr sz="1200" dirty="0"/>
          </a:p>
          <a:p>
            <a:pPr marL="457200" lvl="0" indent="-304800" algn="l" rtl="0">
              <a:lnSpc>
                <a:spcPct val="100000"/>
              </a:lnSpc>
              <a:spcBef>
                <a:spcPts val="0"/>
              </a:spcBef>
              <a:spcAft>
                <a:spcPts val="0"/>
              </a:spcAft>
              <a:buSzPts val="1200"/>
              <a:buChar char="-"/>
            </a:pPr>
            <a:r>
              <a:rPr lang="en-US" sz="1200" dirty="0"/>
              <a:t>The study was run on African-American men who were only told they were receiving free health care from the United States government. These men were sharecroppers experiencing poverty in Alabama.</a:t>
            </a:r>
            <a:endParaRPr sz="1200" dirty="0"/>
          </a:p>
          <a:p>
            <a:pPr marL="457200" lvl="0" indent="-228600" algn="l" rtl="0">
              <a:lnSpc>
                <a:spcPct val="100000"/>
              </a:lnSpc>
              <a:spcBef>
                <a:spcPts val="0"/>
              </a:spcBef>
              <a:spcAft>
                <a:spcPts val="0"/>
              </a:spcAft>
              <a:buSzPts val="1100"/>
              <a:buNone/>
            </a:pPr>
            <a:endParaRPr sz="1200" dirty="0"/>
          </a:p>
          <a:p>
            <a:pPr marL="457200" lvl="0" indent="-304800" algn="l" rtl="0">
              <a:lnSpc>
                <a:spcPct val="100000"/>
              </a:lnSpc>
              <a:spcBef>
                <a:spcPts val="0"/>
              </a:spcBef>
              <a:spcAft>
                <a:spcPts val="0"/>
              </a:spcAft>
              <a:buSzPts val="1200"/>
              <a:buChar char="-"/>
            </a:pPr>
            <a:r>
              <a:rPr lang="en-US" sz="1200" dirty="0"/>
              <a:t>Some had syphilis, some did not. The men were told they were receiving free medical care, but in fact they were not receiving any treatment for syphilis.</a:t>
            </a:r>
            <a:endParaRPr sz="1200" dirty="0"/>
          </a:p>
          <a:p>
            <a:pPr marL="457200" lvl="0" indent="-228600" algn="l" rtl="0">
              <a:lnSpc>
                <a:spcPct val="100000"/>
              </a:lnSpc>
              <a:spcBef>
                <a:spcPts val="0"/>
              </a:spcBef>
              <a:spcAft>
                <a:spcPts val="0"/>
              </a:spcAft>
              <a:buSzPts val="1100"/>
              <a:buNone/>
            </a:pPr>
            <a:endParaRPr sz="1200" dirty="0"/>
          </a:p>
          <a:p>
            <a:pPr marL="457200" lvl="0" indent="-304800" algn="l" rtl="0">
              <a:lnSpc>
                <a:spcPct val="100000"/>
              </a:lnSpc>
              <a:spcBef>
                <a:spcPts val="0"/>
              </a:spcBef>
              <a:spcAft>
                <a:spcPts val="0"/>
              </a:spcAft>
              <a:buSzPts val="1200"/>
              <a:buChar char="-"/>
            </a:pPr>
            <a:r>
              <a:rPr lang="en-US" sz="1200" dirty="0">
                <a:solidFill>
                  <a:schemeClr val="dk1"/>
                </a:solidFill>
              </a:rPr>
              <a:t>Study participants were not informed of the true nature of the study nor were they offered treatment when one became available. </a:t>
            </a:r>
            <a:endParaRPr sz="1200" dirty="0">
              <a:solidFill>
                <a:schemeClr val="dk1"/>
              </a:solidFill>
            </a:endParaRPr>
          </a:p>
          <a:p>
            <a:pPr marL="457200" lvl="0" indent="0" algn="l" rtl="0">
              <a:lnSpc>
                <a:spcPct val="100000"/>
              </a:lnSpc>
              <a:spcBef>
                <a:spcPts val="0"/>
              </a:spcBef>
              <a:spcAft>
                <a:spcPts val="0"/>
              </a:spcAft>
              <a:buSzPts val="1100"/>
              <a:buNone/>
            </a:pPr>
            <a:endParaRPr sz="1200" dirty="0"/>
          </a:p>
          <a:p>
            <a:pPr marL="0" lvl="0" indent="0" algn="l" rtl="0">
              <a:lnSpc>
                <a:spcPct val="100000"/>
              </a:lnSpc>
              <a:spcBef>
                <a:spcPts val="0"/>
              </a:spcBef>
              <a:spcAft>
                <a:spcPts val="0"/>
              </a:spcAft>
              <a:buClr>
                <a:schemeClr val="dk1"/>
              </a:buClr>
              <a:buSzPts val="1100"/>
              <a:buFont typeface="Arial"/>
              <a:buNone/>
            </a:pPr>
            <a:r>
              <a:rPr lang="en-US" sz="1200" dirty="0"/>
              <a:t>•The study included all the hallmarks of unethical principles:</a:t>
            </a:r>
            <a:endParaRPr sz="1200" dirty="0"/>
          </a:p>
          <a:p>
            <a:pPr marL="457200" lvl="0" indent="0" algn="l" rtl="0">
              <a:lnSpc>
                <a:spcPct val="100000"/>
              </a:lnSpc>
              <a:spcBef>
                <a:spcPts val="0"/>
              </a:spcBef>
              <a:spcAft>
                <a:spcPts val="0"/>
              </a:spcAft>
              <a:buClr>
                <a:schemeClr val="dk1"/>
              </a:buClr>
              <a:buSzPts val="1100"/>
              <a:buFont typeface="Arial"/>
              <a:buNone/>
            </a:pPr>
            <a:r>
              <a:rPr lang="en-US" sz="1200" dirty="0"/>
              <a:t>•Deception</a:t>
            </a:r>
            <a:endParaRPr sz="1200" dirty="0"/>
          </a:p>
          <a:p>
            <a:pPr marL="457200" lvl="0" indent="0" algn="l" rtl="0">
              <a:lnSpc>
                <a:spcPct val="100000"/>
              </a:lnSpc>
              <a:spcBef>
                <a:spcPts val="0"/>
              </a:spcBef>
              <a:spcAft>
                <a:spcPts val="0"/>
              </a:spcAft>
              <a:buClr>
                <a:schemeClr val="dk1"/>
              </a:buClr>
              <a:buSzPts val="1100"/>
              <a:buFont typeface="Arial"/>
              <a:buNone/>
            </a:pPr>
            <a:r>
              <a:rPr lang="en-US" sz="1200" dirty="0"/>
              <a:t>•Absence of informed consent</a:t>
            </a:r>
            <a:endParaRPr sz="1200" dirty="0"/>
          </a:p>
          <a:p>
            <a:pPr marL="457200" lvl="0" indent="0" algn="l" rtl="0">
              <a:lnSpc>
                <a:spcPct val="100000"/>
              </a:lnSpc>
              <a:spcBef>
                <a:spcPts val="0"/>
              </a:spcBef>
              <a:spcAft>
                <a:spcPts val="0"/>
              </a:spcAft>
              <a:buClr>
                <a:schemeClr val="dk1"/>
              </a:buClr>
              <a:buSzPts val="1100"/>
              <a:buFont typeface="Arial"/>
              <a:buNone/>
            </a:pPr>
            <a:r>
              <a:rPr lang="en-US" sz="1200" dirty="0"/>
              <a:t>•Of dubious benefit to society, much less the study population</a:t>
            </a:r>
            <a:endParaRPr sz="1200" dirty="0"/>
          </a:p>
          <a:p>
            <a:pPr marL="0" lvl="0" indent="0" algn="l" rtl="0">
              <a:lnSpc>
                <a:spcPct val="100000"/>
              </a:lnSpc>
              <a:spcBef>
                <a:spcPts val="0"/>
              </a:spcBef>
              <a:spcAft>
                <a:spcPts val="0"/>
              </a:spcAft>
              <a:buSzPts val="1100"/>
              <a:buNone/>
            </a:pPr>
            <a:endParaRPr sz="1200" dirty="0"/>
          </a:p>
          <a:p>
            <a:pPr marL="0" lvl="0" indent="0" algn="l" rtl="0">
              <a:lnSpc>
                <a:spcPct val="100000"/>
              </a:lnSpc>
              <a:spcBef>
                <a:spcPts val="0"/>
              </a:spcBef>
              <a:spcAft>
                <a:spcPts val="0"/>
              </a:spcAft>
              <a:buSzPts val="1100"/>
              <a:buNone/>
            </a:pPr>
            <a:endParaRPr sz="1200" dirty="0"/>
          </a:p>
          <a:p>
            <a:pPr marL="0" lvl="0" indent="0" algn="l" rtl="0">
              <a:lnSpc>
                <a:spcPct val="100000"/>
              </a:lnSpc>
              <a:spcBef>
                <a:spcPts val="0"/>
              </a:spcBef>
              <a:spcAft>
                <a:spcPts val="0"/>
              </a:spcAft>
              <a:buSzPts val="1100"/>
              <a:buNone/>
            </a:pPr>
            <a:r>
              <a:rPr lang="en-US" sz="1200" dirty="0"/>
              <a:t>This study was deemed “ethically unjustified” by an advisory panel and led to….</a:t>
            </a:r>
            <a:endParaRPr sz="1200" dirty="0"/>
          </a:p>
        </p:txBody>
      </p:sp>
    </p:spTree>
    <p:extLst>
      <p:ext uri="{BB962C8B-B14F-4D97-AF65-F5344CB8AC3E}">
        <p14:creationId xmlns:p14="http://schemas.microsoft.com/office/powerpoint/2010/main" val="179425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494f1b2531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g2494f1b2531_0_7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To help clarify these principles and demonstrate how they can be applied to a randomized evaluation, we are going to explore a case study.  The case study walks through Salma Mousa’s 2017-18 evaluation of Inter-Religious Soccer Leagues on Social Cohesion in Post-ISIS Iraq</a:t>
            </a:r>
            <a:endParaRPr sz="1400"/>
          </a:p>
        </p:txBody>
      </p:sp>
      <p:sp>
        <p:nvSpPr>
          <p:cNvPr id="633" name="Google Shape;633;g2494f1b2531_0_7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494f1b2531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2494f1b2531_0_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t>Thinking about Mousa’s approach to respect:</a:t>
            </a:r>
            <a:endParaRPr/>
          </a:p>
          <a:p>
            <a:pPr marL="0" lvl="0" indent="0" algn="l" rtl="0">
              <a:lnSpc>
                <a:spcPct val="100000"/>
              </a:lnSpc>
              <a:spcBef>
                <a:spcPts val="0"/>
              </a:spcBef>
              <a:spcAft>
                <a:spcPts val="0"/>
              </a:spcAft>
              <a:buSzPts val="1100"/>
              <a:buNone/>
            </a:pPr>
            <a:r>
              <a:rPr lang="en-US" sz="1200"/>
              <a:t>	</a:t>
            </a:r>
            <a:r>
              <a:rPr lang="en-US" sz="1200" b="1"/>
              <a:t>REMEMBER “RESPECT” here is treating people as autonomous agents capable of making their own decisions</a:t>
            </a:r>
            <a:endParaRPr sz="1200" b="1"/>
          </a:p>
          <a:p>
            <a:pPr marL="0" lvl="0" indent="0" algn="l" rtl="0">
              <a:lnSpc>
                <a:spcPct val="100000"/>
              </a:lnSpc>
              <a:spcBef>
                <a:spcPts val="0"/>
              </a:spcBef>
              <a:spcAft>
                <a:spcPts val="0"/>
              </a:spcAft>
              <a:buSzPts val="1100"/>
              <a:buNone/>
            </a:pPr>
            <a:endParaRPr sz="1200"/>
          </a:p>
          <a:p>
            <a:pPr marL="0" lvl="0" indent="0" algn="l" rtl="0">
              <a:lnSpc>
                <a:spcPct val="100000"/>
              </a:lnSpc>
              <a:spcBef>
                <a:spcPts val="0"/>
              </a:spcBef>
              <a:spcAft>
                <a:spcPts val="0"/>
              </a:spcAft>
              <a:buSzPts val="1100"/>
              <a:buNone/>
            </a:pPr>
            <a:r>
              <a:rPr lang="en-US" sz="1200"/>
              <a:t>Mousa employed several approaches in respecting her potential study participants. </a:t>
            </a:r>
            <a:endParaRPr sz="1200"/>
          </a:p>
          <a:p>
            <a:pPr marL="457200" lvl="0" indent="-304800" algn="l" rtl="0">
              <a:lnSpc>
                <a:spcPct val="100000"/>
              </a:lnSpc>
              <a:spcBef>
                <a:spcPts val="0"/>
              </a:spcBef>
              <a:spcAft>
                <a:spcPts val="0"/>
              </a:spcAft>
              <a:buSzPts val="1200"/>
              <a:buChar char="●"/>
            </a:pPr>
            <a:r>
              <a:rPr lang="en-US" sz="1200"/>
              <a:t>She was up front with any and all information about the participant experience, allowing prospective participants to make informed decisions. </a:t>
            </a:r>
            <a:endParaRPr sz="1200"/>
          </a:p>
          <a:p>
            <a:pPr marL="457200" lvl="0" indent="-304800" algn="l" rtl="0">
              <a:lnSpc>
                <a:spcPct val="100000"/>
              </a:lnSpc>
              <a:spcBef>
                <a:spcPts val="0"/>
              </a:spcBef>
              <a:spcAft>
                <a:spcPts val="0"/>
              </a:spcAft>
              <a:buSzPts val="1200"/>
              <a:buChar char="●"/>
            </a:pPr>
            <a:r>
              <a:rPr lang="en-US" sz="1200"/>
              <a:t>During recruitment, she clearly shared the study goals (i.e., build tolerance and community among christians and muslims) and laying out details around the soccer team rosters (i.e., 3 additional players). In doing so, prospective participants knew what to expect and could base their decisions around consenting to participate on this information and their willingness to be in such an environment.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494f1b2531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g2494f1b2531_0_1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a:t>Look at this picture… What might you infer about an individual who stepped into or out of this van? </a:t>
            </a:r>
            <a:endParaRPr sz="1400"/>
          </a:p>
          <a:p>
            <a:pPr marL="0" marR="0" lvl="0" indent="0" algn="l" rtl="0">
              <a:lnSpc>
                <a:spcPct val="100000"/>
              </a:lnSpc>
              <a:spcBef>
                <a:spcPts val="0"/>
              </a:spcBef>
              <a:spcAft>
                <a:spcPts val="0"/>
              </a:spcAft>
              <a:buNone/>
            </a:pPr>
            <a:r>
              <a:rPr lang="en-US" sz="1400"/>
              <a:t>What risk of harm is associated?</a:t>
            </a:r>
            <a:endParaRPr sz="1400"/>
          </a:p>
          <a:p>
            <a:pPr marL="0" marR="0" lvl="0" indent="0" algn="l" rtl="0">
              <a:lnSpc>
                <a:spcPct val="100000"/>
              </a:lnSpc>
              <a:spcBef>
                <a:spcPts val="0"/>
              </a:spcBef>
              <a:spcAft>
                <a:spcPts val="0"/>
              </a:spcAft>
              <a:buClr>
                <a:schemeClr val="dk1"/>
              </a:buClr>
              <a:buSzPts val="1100"/>
              <a:buFont typeface="Arial"/>
              <a:buNone/>
            </a:pPr>
            <a:endParaRPr sz="1400"/>
          </a:p>
          <a:p>
            <a:pPr marL="0" marR="0" lvl="0" indent="0" algn="l" rtl="0">
              <a:lnSpc>
                <a:spcPct val="100000"/>
              </a:lnSpc>
              <a:spcBef>
                <a:spcPts val="0"/>
              </a:spcBef>
              <a:spcAft>
                <a:spcPts val="0"/>
              </a:spcAft>
              <a:buClr>
                <a:srgbClr val="000000"/>
              </a:buClr>
              <a:buSzPts val="1400"/>
              <a:buFont typeface="Arial"/>
              <a:buNone/>
            </a:pPr>
            <a:r>
              <a:rPr lang="en-US" sz="1400"/>
              <a:t>People may be at risk of harm—whether psychologically or physically—just because people know they’re associated with a study on a particular topic. For example, if their involvement in a study could reveal something about their sexual activity, sexual orientation, or their HIV status, or that they’re pregnant.</a:t>
            </a:r>
            <a:endParaRPr sz="1400"/>
          </a:p>
          <a:p>
            <a:pPr marL="0" marR="0" lvl="0" indent="0" algn="l" rtl="0">
              <a:lnSpc>
                <a:spcPct val="100000"/>
              </a:lnSpc>
              <a:spcBef>
                <a:spcPts val="0"/>
              </a:spcBef>
              <a:spcAft>
                <a:spcPts val="0"/>
              </a:spcAft>
              <a:buClr>
                <a:srgbClr val="000000"/>
              </a:buClr>
              <a:buSzPts val="1400"/>
              <a:buFont typeface="Arial"/>
              <a:buNone/>
            </a:pPr>
            <a:endParaRPr sz="1400"/>
          </a:p>
          <a:p>
            <a:pPr marL="0" marR="0" lvl="0" indent="0" algn="l" rtl="0">
              <a:lnSpc>
                <a:spcPct val="100000"/>
              </a:lnSpc>
              <a:spcBef>
                <a:spcPts val="0"/>
              </a:spcBef>
              <a:spcAft>
                <a:spcPts val="0"/>
              </a:spcAft>
              <a:buClr>
                <a:srgbClr val="000000"/>
              </a:buClr>
              <a:buSzPts val="1400"/>
              <a:buFont typeface="Arial"/>
              <a:buNone/>
            </a:pPr>
            <a:r>
              <a:rPr lang="en-US" sz="1400"/>
              <a:t>Quick examples:</a:t>
            </a:r>
            <a:endParaRPr sz="1400"/>
          </a:p>
          <a:p>
            <a:pPr marL="342900" marR="0" lvl="0" indent="-342900" algn="l" rtl="0">
              <a:lnSpc>
                <a:spcPct val="100000"/>
              </a:lnSpc>
              <a:spcBef>
                <a:spcPts val="0"/>
              </a:spcBef>
              <a:spcAft>
                <a:spcPts val="0"/>
              </a:spcAft>
              <a:buClr>
                <a:schemeClr val="dk1"/>
              </a:buClr>
              <a:buSzPts val="1400"/>
              <a:buFont typeface="Calibri"/>
              <a:buAutoNum type="arabicPeriod"/>
            </a:pPr>
            <a:r>
              <a:rPr lang="en-US" sz="1400"/>
              <a:t>If you see someone (who isn’t a doctor) coming in or out of this bus, what do you already know about them? Even if their data are “confidential”?</a:t>
            </a:r>
            <a:endParaRPr sz="1400"/>
          </a:p>
          <a:p>
            <a:pPr marL="342900" marR="0" lvl="0" indent="-342900" algn="l" rtl="0">
              <a:lnSpc>
                <a:spcPct val="100000"/>
              </a:lnSpc>
              <a:spcBef>
                <a:spcPts val="0"/>
              </a:spcBef>
              <a:spcAft>
                <a:spcPts val="0"/>
              </a:spcAft>
              <a:buClr>
                <a:schemeClr val="dk1"/>
              </a:buClr>
              <a:buSzPts val="1400"/>
              <a:buFont typeface="Calibri"/>
              <a:buAutoNum type="arabicPeriod"/>
            </a:pPr>
            <a:r>
              <a:rPr lang="en-US" sz="1400"/>
              <a:t>So there are more steps to take here other than just what you. </a:t>
            </a:r>
            <a:endParaRPr sz="1400"/>
          </a:p>
          <a:p>
            <a:pPr marL="342900" marR="0" lvl="0" indent="-254000" algn="l" rtl="0">
              <a:lnSpc>
                <a:spcPct val="100000"/>
              </a:lnSpc>
              <a:spcBef>
                <a:spcPts val="0"/>
              </a:spcBef>
              <a:spcAft>
                <a:spcPts val="0"/>
              </a:spcAft>
              <a:buClr>
                <a:srgbClr val="000000"/>
              </a:buClr>
              <a:buSzPts val="1400"/>
              <a:buFont typeface="Arial"/>
              <a:buNone/>
            </a:pPr>
            <a:endParaRPr sz="1400"/>
          </a:p>
          <a:p>
            <a:pPr marL="0" marR="0" lvl="0" indent="0" algn="l" rtl="0">
              <a:lnSpc>
                <a:spcPct val="100000"/>
              </a:lnSpc>
              <a:spcBef>
                <a:spcPts val="0"/>
              </a:spcBef>
              <a:spcAft>
                <a:spcPts val="0"/>
              </a:spcAft>
              <a:buClr>
                <a:srgbClr val="000000"/>
              </a:buClr>
              <a:buSzPts val="1400"/>
              <a:buFont typeface="Arial"/>
              <a:buNone/>
            </a:pPr>
            <a:r>
              <a:rPr lang="en-US" sz="1400"/>
              <a:t>*image from </a:t>
            </a:r>
            <a:r>
              <a:rPr lang="en-US" sz="1400" u="sng">
                <a:hlinkClick r:id="rId3"/>
              </a:rPr>
              <a:t>https://www.daybreakcola.org/mmu/</a:t>
            </a:r>
            <a:r>
              <a:rPr lang="en-US" sz="1400"/>
              <a:t> </a:t>
            </a:r>
            <a:endParaRPr sz="1400"/>
          </a:p>
        </p:txBody>
      </p:sp>
      <p:sp>
        <p:nvSpPr>
          <p:cNvPr id="772" name="Google Shape;772;g2494f1b2531_0_1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J-PAL Content Slide">
  <p:cSld name="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J-PAL Title Only">
  <p:cSld name="J-PAL Title Only">
    <p:spTree>
      <p:nvGrpSpPr>
        <p:cNvPr id="1" name="Shape 32"/>
        <p:cNvGrpSpPr/>
        <p:nvPr/>
      </p:nvGrpSpPr>
      <p:grpSpPr>
        <a:xfrm>
          <a:off x="0" y="0"/>
          <a:ext cx="0" cy="0"/>
          <a:chOff x="0" y="0"/>
          <a:chExt cx="0" cy="0"/>
        </a:xfrm>
      </p:grpSpPr>
      <p:sp>
        <p:nvSpPr>
          <p:cNvPr id="33" name="Google Shape;33;p70"/>
          <p:cNvSpPr txBox="1">
            <a:spLocks noGrp="1"/>
          </p:cNvSpPr>
          <p:nvPr>
            <p:ph type="title"/>
          </p:nvPr>
        </p:nvSpPr>
        <p:spPr>
          <a:xfrm>
            <a:off x="609600" y="205946"/>
            <a:ext cx="10972800" cy="1153298"/>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70"/>
          <p:cNvSpPr txBox="1">
            <a:spLocks noGrp="1"/>
          </p:cNvSpPr>
          <p:nvPr>
            <p:ph type="ftr" idx="11"/>
          </p:nvPr>
        </p:nvSpPr>
        <p:spPr>
          <a:xfrm>
            <a:off x="609599" y="6446570"/>
            <a:ext cx="9663000" cy="222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PAL Two Content Slide">
  <p:cSld name="J-PAL Two Content Slide">
    <p:spTree>
      <p:nvGrpSpPr>
        <p:cNvPr id="1" name="Shape 60"/>
        <p:cNvGrpSpPr/>
        <p:nvPr/>
      </p:nvGrpSpPr>
      <p:grpSpPr>
        <a:xfrm>
          <a:off x="0" y="0"/>
          <a:ext cx="0" cy="0"/>
          <a:chOff x="0" y="0"/>
          <a:chExt cx="0" cy="0"/>
        </a:xfrm>
      </p:grpSpPr>
      <p:sp>
        <p:nvSpPr>
          <p:cNvPr id="61" name="Google Shape;61;p71"/>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1"/>
          <p:cNvSpPr txBox="1">
            <a:spLocks noGrp="1"/>
          </p:cNvSpPr>
          <p:nvPr>
            <p:ph type="body" idx="1"/>
          </p:nvPr>
        </p:nvSpPr>
        <p:spPr>
          <a:xfrm>
            <a:off x="609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3" name="Google Shape;63;p71"/>
          <p:cNvSpPr txBox="1">
            <a:spLocks noGrp="1"/>
          </p:cNvSpPr>
          <p:nvPr>
            <p:ph type="body" idx="2"/>
          </p:nvPr>
        </p:nvSpPr>
        <p:spPr>
          <a:xfrm>
            <a:off x="6197600" y="1472184"/>
            <a:ext cx="5384800" cy="470916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4" name="Google Shape;64;p7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1267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408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77565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0750066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836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013271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87824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196991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74" r:id="rId3"/>
    <p:sldLayoutId id="2147483651" r:id="rId4"/>
    <p:sldLayoutId id="2147483675" r:id="rId5"/>
    <p:sldLayoutId id="2147483672" r:id="rId6"/>
    <p:sldLayoutId id="2147483676" r:id="rId7"/>
    <p:sldLayoutId id="2147483673" r:id="rId8"/>
    <p:sldLayoutId id="2147483677" r:id="rId9"/>
    <p:sldLayoutId id="2147483652" r:id="rId10"/>
    <p:sldLayoutId id="2147483654" r:id="rId11"/>
    <p:sldLayoutId id="2147483655"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8" r:id="rId26"/>
    <p:sldLayoutId id="2147483679"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1655663" y="2410493"/>
            <a:ext cx="9474739" cy="1470000"/>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800" dirty="0"/>
              <a:t>Data collection and</a:t>
            </a:r>
            <a:br>
              <a:rPr lang="en-US" sz="8800" dirty="0"/>
            </a:br>
            <a:r>
              <a:rPr lang="en-US" sz="8800" dirty="0"/>
              <a:t>research ethics</a:t>
            </a:r>
            <a:endParaRPr sz="8800" dirty="0"/>
          </a:p>
        </p:txBody>
      </p:sp>
      <p:sp>
        <p:nvSpPr>
          <p:cNvPr id="180" name="Google Shape;180;g129b92c5457_0_0"/>
          <p:cNvSpPr txBox="1">
            <a:spLocks noGrp="1"/>
          </p:cNvSpPr>
          <p:nvPr>
            <p:ph type="subTitle" idx="1"/>
          </p:nvPr>
        </p:nvSpPr>
        <p:spPr>
          <a:xfrm>
            <a:off x="2073933" y="4680868"/>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4</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157: Educational Research and Evaluation</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9</a:t>
            </a:fld>
            <a:endParaRPr lang="en-US" dirty="0"/>
          </a:p>
        </p:txBody>
      </p:sp>
      <p:pic>
        <p:nvPicPr>
          <p:cNvPr id="8" name="Graphic 7" descr="Podcast outline">
            <a:extLst>
              <a:ext uri="{FF2B5EF4-FFF2-40B4-BE49-F238E27FC236}">
                <a16:creationId xmlns:a16="http://schemas.microsoft.com/office/drawing/2014/main" id="{268A1212-57DB-6204-256B-E775951CFC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042" y="5048198"/>
            <a:ext cx="914400" cy="914400"/>
          </a:xfrm>
          <a:prstGeom prst="rect">
            <a:avLst/>
          </a:prstGeom>
        </p:spPr>
      </p:pic>
      <p:sp>
        <p:nvSpPr>
          <p:cNvPr id="9" name="TextBox 8">
            <a:extLst>
              <a:ext uri="{FF2B5EF4-FFF2-40B4-BE49-F238E27FC236}">
                <a16:creationId xmlns:a16="http://schemas.microsoft.com/office/drawing/2014/main" id="{B5E6A66A-CBC4-1935-473F-B610151F233F}"/>
              </a:ext>
            </a:extLst>
          </p:cNvPr>
          <p:cNvSpPr txBox="1"/>
          <p:nvPr/>
        </p:nvSpPr>
        <p:spPr>
          <a:xfrm>
            <a:off x="2052536" y="885674"/>
            <a:ext cx="9571470" cy="4893647"/>
          </a:xfrm>
          <a:prstGeom prst="rect">
            <a:avLst/>
          </a:prstGeom>
          <a:noFill/>
        </p:spPr>
        <p:txBody>
          <a:bodyPr wrap="square" rtlCol="0">
            <a:spAutoFit/>
          </a:bodyPr>
          <a:lstStyle/>
          <a:p>
            <a:r>
              <a:rPr lang="en-US" sz="2400" dirty="0">
                <a:latin typeface="Fira Sans Condensed" panose="020B0503050000020004" pitchFamily="34" charset="0"/>
              </a:rPr>
              <a:t>As New York City unveils a 485-million-dollar plan to reduce shootings, officials have also presented a plan to measure whether it’s working. </a:t>
            </a:r>
          </a:p>
          <a:p>
            <a:endParaRPr lang="en-US" sz="2400" dirty="0">
              <a:latin typeface="Fira Sans Condensed" panose="020B0503050000020004" pitchFamily="34" charset="0"/>
            </a:endParaRPr>
          </a:p>
          <a:p>
            <a:r>
              <a:rPr lang="en-US" sz="2400" dirty="0">
                <a:latin typeface="Fira Sans Condensed" panose="020B0503050000020004" pitchFamily="34" charset="0"/>
              </a:rPr>
              <a:t>The Mayor’s initiative will measure its success with gun-violence-related indicators, including the number of people shot and the rate of assault hospitalizations.</a:t>
            </a:r>
          </a:p>
          <a:p>
            <a:endParaRPr lang="en-US" sz="2400" dirty="0">
              <a:latin typeface="Fira Sans Condensed" panose="020B0503050000020004" pitchFamily="34" charset="0"/>
            </a:endParaRPr>
          </a:p>
          <a:p>
            <a:r>
              <a:rPr lang="en-US" sz="2400" dirty="0">
                <a:latin typeface="Fira Sans Condensed" panose="020B0503050000020004" pitchFamily="34" charset="0"/>
              </a:rPr>
              <a:t>The initiative’s wide range of activities aims to address seven determinants of gun violence. One of these seven determinants is a community’s lack of “vitality,” and the initiative includes efforts to make neighborhoods more vibrant, healthier, and greener.</a:t>
            </a:r>
            <a:br>
              <a:rPr lang="en-US" sz="2400" strike="sngStrike" dirty="0">
                <a:latin typeface="Fira Sans Condensed" panose="020B0503050000020004" pitchFamily="34" charset="0"/>
              </a:rPr>
            </a:br>
            <a:br>
              <a:rPr lang="en-US" sz="2400" dirty="0">
                <a:latin typeface="Fira Sans Condensed" panose="020B0503050000020004" pitchFamily="34" charset="0"/>
              </a:rPr>
            </a:br>
            <a:endParaRPr lang="en-US" sz="2400" dirty="0">
              <a:latin typeface="Fira Sans Condensed" panose="020B0503050000020004" pitchFamily="34" charset="0"/>
            </a:endParaRPr>
          </a:p>
        </p:txBody>
      </p:sp>
      <p:pic>
        <p:nvPicPr>
          <p:cNvPr id="3" name="Picture 2">
            <a:extLst>
              <a:ext uri="{FF2B5EF4-FFF2-40B4-BE49-F238E27FC236}">
                <a16:creationId xmlns:a16="http://schemas.microsoft.com/office/drawing/2014/main" id="{417F960E-6FE5-CC3A-85D8-95EF7715A646}"/>
              </a:ext>
            </a:extLst>
          </p:cNvPr>
          <p:cNvPicPr>
            <a:picLocks noChangeAspect="1"/>
          </p:cNvPicPr>
          <p:nvPr/>
        </p:nvPicPr>
        <p:blipFill>
          <a:blip r:embed="rId4"/>
          <a:stretch>
            <a:fillRect/>
          </a:stretch>
        </p:blipFill>
        <p:spPr>
          <a:xfrm>
            <a:off x="544892" y="788397"/>
            <a:ext cx="1333963" cy="1377699"/>
          </a:xfrm>
          <a:prstGeom prst="rect">
            <a:avLst/>
          </a:prstGeom>
        </p:spPr>
      </p:pic>
    </p:spTree>
    <p:extLst>
      <p:ext uri="{BB962C8B-B14F-4D97-AF65-F5344CB8AC3E}">
        <p14:creationId xmlns:p14="http://schemas.microsoft.com/office/powerpoint/2010/main" val="415183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Plan for today</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3058148" y="2024886"/>
            <a:ext cx="6075702" cy="769441"/>
          </a:xfrm>
          <a:prstGeom prst="rect">
            <a:avLst/>
          </a:prstGeom>
          <a:solidFill>
            <a:srgbClr val="DBAC49"/>
          </a:solidFill>
        </p:spPr>
        <p:txBody>
          <a:bodyPr wrap="none" rtlCol="0">
            <a:spAutoFit/>
          </a:bodyPr>
          <a:lstStyle/>
          <a:p>
            <a:r>
              <a:rPr lang="en-US" sz="4400" b="1" dirty="0">
                <a:solidFill>
                  <a:schemeClr val="bg1"/>
                </a:solidFill>
                <a:latin typeface="Fira Sans Condensed" panose="020B0503050000020004" pitchFamily="34" charset="0"/>
              </a:rPr>
              <a:t>Managing data collection</a:t>
            </a:r>
          </a:p>
        </p:txBody>
      </p:sp>
      <p:sp>
        <p:nvSpPr>
          <p:cNvPr id="8" name="TextBox 7">
            <a:extLst>
              <a:ext uri="{FF2B5EF4-FFF2-40B4-BE49-F238E27FC236}">
                <a16:creationId xmlns:a16="http://schemas.microsoft.com/office/drawing/2014/main" id="{DE430DE4-40D6-7ABC-C0E6-8120B58667B8}"/>
              </a:ext>
            </a:extLst>
          </p:cNvPr>
          <p:cNvSpPr txBox="1"/>
          <p:nvPr/>
        </p:nvSpPr>
        <p:spPr>
          <a:xfrm>
            <a:off x="2898649" y="3188226"/>
            <a:ext cx="6394699"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Ethical research principles</a:t>
            </a:r>
          </a:p>
        </p:txBody>
      </p:sp>
      <p:sp>
        <p:nvSpPr>
          <p:cNvPr id="9" name="TextBox 8">
            <a:extLst>
              <a:ext uri="{FF2B5EF4-FFF2-40B4-BE49-F238E27FC236}">
                <a16:creationId xmlns:a16="http://schemas.microsoft.com/office/drawing/2014/main" id="{748AE353-B33C-BD8F-1A76-FCED515506D2}"/>
              </a:ext>
            </a:extLst>
          </p:cNvPr>
          <p:cNvSpPr txBox="1"/>
          <p:nvPr/>
        </p:nvSpPr>
        <p:spPr>
          <a:xfrm>
            <a:off x="3361114" y="4351566"/>
            <a:ext cx="5469767"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Permits and approvals</a:t>
            </a:r>
          </a:p>
        </p:txBody>
      </p:sp>
    </p:spTree>
    <p:extLst>
      <p:ext uri="{BB962C8B-B14F-4D97-AF65-F5344CB8AC3E}">
        <p14:creationId xmlns:p14="http://schemas.microsoft.com/office/powerpoint/2010/main" val="33517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5D6910-42C2-D682-7CCD-357AE31C8B25}"/>
              </a:ext>
            </a:extLst>
          </p:cNvPr>
          <p:cNvSpPr>
            <a:spLocks noGrp="1"/>
          </p:cNvSpPr>
          <p:nvPr>
            <p:ph type="body" idx="1"/>
          </p:nvPr>
        </p:nvSpPr>
        <p:spPr/>
        <p:txBody>
          <a:bodyPr/>
          <a:lstStyle/>
          <a:p>
            <a:r>
              <a:rPr lang="en-US" dirty="0"/>
              <a:t>Managing </a:t>
            </a:r>
            <a:br>
              <a:rPr lang="en-US" dirty="0"/>
            </a:br>
            <a:r>
              <a:rPr lang="en-US" dirty="0"/>
              <a:t>data collection</a:t>
            </a:r>
          </a:p>
        </p:txBody>
      </p:sp>
      <p:sp>
        <p:nvSpPr>
          <p:cNvPr id="4" name="Slide Number Placeholder 3">
            <a:extLst>
              <a:ext uri="{FF2B5EF4-FFF2-40B4-BE49-F238E27FC236}">
                <a16:creationId xmlns:a16="http://schemas.microsoft.com/office/drawing/2014/main" id="{FADCC4E3-191F-6DDA-3140-224950B0F921}"/>
              </a:ext>
            </a:extLst>
          </p:cNvPr>
          <p:cNvSpPr>
            <a:spLocks noGrp="1"/>
          </p:cNvSpPr>
          <p:nvPr>
            <p:ph type="sldNum" idx="12"/>
          </p:nvPr>
        </p:nvSpPr>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2678450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g24510cd52a3_0_867"/>
          <p:cNvSpPr txBox="1">
            <a:spLocks noGrp="1"/>
          </p:cNvSpPr>
          <p:nvPr>
            <p:ph type="body" idx="4294967295"/>
          </p:nvPr>
        </p:nvSpPr>
        <p:spPr>
          <a:xfrm>
            <a:off x="4050400" y="802402"/>
            <a:ext cx="7304700" cy="95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900"/>
              <a:buNone/>
            </a:pPr>
            <a:r>
              <a:rPr lang="en-US" sz="1700" dirty="0">
                <a:latin typeface="Fira Sans Condensed" panose="020B0503050000020004" pitchFamily="34" charset="0"/>
              </a:rPr>
              <a:t>The main concept under empirical investigation. A concept is usually abstract and requires “conceptualization.” Once better defined, more specific, and measurable, we call it a “construct.”</a:t>
            </a:r>
            <a:endParaRPr sz="1700" dirty="0">
              <a:latin typeface="Fira Sans Condensed" panose="020B0503050000020004" pitchFamily="34" charset="0"/>
            </a:endParaRPr>
          </a:p>
          <a:p>
            <a:pPr marL="0" lvl="0" indent="0" algn="l" rtl="0">
              <a:lnSpc>
                <a:spcPct val="100000"/>
              </a:lnSpc>
              <a:spcBef>
                <a:spcPts val="1123"/>
              </a:spcBef>
              <a:spcAft>
                <a:spcPts val="0"/>
              </a:spcAft>
              <a:buClr>
                <a:schemeClr val="dk1"/>
              </a:buClr>
              <a:buSzPts val="1900"/>
              <a:buNone/>
            </a:pPr>
            <a:r>
              <a:rPr lang="en-US" sz="1700" dirty="0">
                <a:latin typeface="Fira Sans Condensed" panose="020B0503050000020004" pitchFamily="34" charset="0"/>
              </a:rPr>
              <a:t>(E.g., foundational literacy).</a:t>
            </a:r>
            <a:endParaRPr sz="1700" dirty="0">
              <a:latin typeface="Fira Sans Condensed" panose="020B0503050000020004" pitchFamily="34" charset="0"/>
            </a:endParaRPr>
          </a:p>
          <a:p>
            <a:pPr marL="0" lvl="0" indent="0" algn="l" rtl="0">
              <a:lnSpc>
                <a:spcPct val="100000"/>
              </a:lnSpc>
              <a:spcBef>
                <a:spcPts val="1038"/>
              </a:spcBef>
              <a:spcAft>
                <a:spcPts val="0"/>
              </a:spcAft>
              <a:buClr>
                <a:schemeClr val="dk1"/>
              </a:buClr>
              <a:buSzPts val="1400"/>
              <a:buNone/>
            </a:pPr>
            <a:endParaRPr sz="1600" dirty="0"/>
          </a:p>
        </p:txBody>
      </p:sp>
      <p:sp>
        <p:nvSpPr>
          <p:cNvPr id="869" name="Google Shape;869;g24510cd52a3_0_867"/>
          <p:cNvSpPr/>
          <p:nvPr/>
        </p:nvSpPr>
        <p:spPr>
          <a:xfrm>
            <a:off x="2585945" y="1505091"/>
            <a:ext cx="91440" cy="1360011"/>
          </a:xfrm>
          <a:custGeom>
            <a:avLst/>
            <a:gdLst/>
            <a:ahLst/>
            <a:cxnLst/>
            <a:rect l="l" t="t" r="r" b="b"/>
            <a:pathLst>
              <a:path w="91440" h="767284" extrusionOk="0">
                <a:moveTo>
                  <a:pt x="45720" y="0"/>
                </a:moveTo>
                <a:lnTo>
                  <a:pt x="45720" y="767284"/>
                </a:lnTo>
              </a:path>
            </a:pathLst>
          </a:custGeom>
          <a:noFill/>
          <a:ln w="9525" cap="flat" cmpd="sng">
            <a:solidFill>
              <a:schemeClr val="dk2"/>
            </a:solidFill>
            <a:prstDash val="solid"/>
            <a:round/>
            <a:headEnd type="none" w="sm" len="sm"/>
            <a:tailEnd type="stealth" w="med" len="med"/>
          </a:ln>
        </p:spPr>
        <p:txBody>
          <a:bodyPr spcFirstLastPara="1" wrap="square" lIns="38450" tIns="381550" rIns="38450" bIns="38155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chemeClr val="dk1"/>
              </a:solidFill>
              <a:latin typeface="Century Gothic"/>
              <a:ea typeface="Century Gothic"/>
              <a:cs typeface="Century Gothic"/>
              <a:sym typeface="Century Gothic"/>
            </a:endParaRPr>
          </a:p>
        </p:txBody>
      </p:sp>
      <p:sp>
        <p:nvSpPr>
          <p:cNvPr id="870" name="Google Shape;870;g24510cd52a3_0_867"/>
          <p:cNvSpPr/>
          <p:nvPr/>
        </p:nvSpPr>
        <p:spPr>
          <a:xfrm>
            <a:off x="1491784" y="889046"/>
            <a:ext cx="2280761" cy="528473"/>
          </a:xfrm>
          <a:custGeom>
            <a:avLst/>
            <a:gdLst/>
            <a:ahLst/>
            <a:cxnLst/>
            <a:rect l="l" t="t" r="r" b="b"/>
            <a:pathLst>
              <a:path w="1802973" h="528473" extrusionOk="0">
                <a:moveTo>
                  <a:pt x="0" y="0"/>
                </a:moveTo>
                <a:lnTo>
                  <a:pt x="1802973" y="0"/>
                </a:lnTo>
                <a:lnTo>
                  <a:pt x="1802973" y="528473"/>
                </a:lnTo>
                <a:lnTo>
                  <a:pt x="0" y="528473"/>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Construct</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871" name="Google Shape;871;g24510cd52a3_0_867"/>
          <p:cNvSpPr/>
          <p:nvPr/>
        </p:nvSpPr>
        <p:spPr>
          <a:xfrm>
            <a:off x="2585950" y="3434156"/>
            <a:ext cx="91440" cy="1261847"/>
          </a:xfrm>
          <a:custGeom>
            <a:avLst/>
            <a:gdLst/>
            <a:ahLst/>
            <a:cxnLst/>
            <a:rect l="l" t="t" r="r" b="b"/>
            <a:pathLst>
              <a:path w="91440" h="652961" extrusionOk="0">
                <a:moveTo>
                  <a:pt x="45720" y="0"/>
                </a:moveTo>
                <a:lnTo>
                  <a:pt x="45720" y="652961"/>
                </a:lnTo>
              </a:path>
            </a:pathLst>
          </a:custGeom>
          <a:noFill/>
          <a:ln w="9525" cap="flat" cmpd="sng">
            <a:solidFill>
              <a:schemeClr val="dk2"/>
            </a:solidFill>
            <a:prstDash val="solid"/>
            <a:round/>
            <a:headEnd type="none" w="sm" len="sm"/>
            <a:tailEnd type="stealth" w="med" len="med"/>
          </a:ln>
        </p:spPr>
        <p:txBody>
          <a:bodyPr spcFirstLastPara="1" wrap="square" lIns="41325" tIns="324400" rIns="41325" bIns="32440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chemeClr val="dk1"/>
              </a:solidFill>
              <a:latin typeface="Century Gothic"/>
              <a:ea typeface="Century Gothic"/>
              <a:cs typeface="Century Gothic"/>
              <a:sym typeface="Century Gothic"/>
            </a:endParaRPr>
          </a:p>
        </p:txBody>
      </p:sp>
      <p:sp>
        <p:nvSpPr>
          <p:cNvPr id="872" name="Google Shape;872;g24510cd52a3_0_867"/>
          <p:cNvSpPr/>
          <p:nvPr/>
        </p:nvSpPr>
        <p:spPr>
          <a:xfrm>
            <a:off x="1491784" y="291436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Indicators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873" name="Google Shape;873;g24510cd52a3_0_867"/>
          <p:cNvSpPr/>
          <p:nvPr/>
        </p:nvSpPr>
        <p:spPr>
          <a:xfrm>
            <a:off x="1491784" y="3863984"/>
            <a:ext cx="2280761" cy="484660"/>
          </a:xfrm>
          <a:custGeom>
            <a:avLst/>
            <a:gdLst/>
            <a:ahLst/>
            <a:cxnLst/>
            <a:rect l="l" t="t" r="r" b="b"/>
            <a:pathLst>
              <a:path w="1802973" h="484660" extrusionOk="0">
                <a:moveTo>
                  <a:pt x="0" y="0"/>
                </a:moveTo>
                <a:lnTo>
                  <a:pt x="1802973" y="0"/>
                </a:lnTo>
                <a:lnTo>
                  <a:pt x="1802973" y="484660"/>
                </a:lnTo>
                <a:lnTo>
                  <a:pt x="0" y="484660"/>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Instrument</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875" name="Google Shape;875;g24510cd52a3_0_867"/>
          <p:cNvSpPr txBox="1"/>
          <p:nvPr/>
        </p:nvSpPr>
        <p:spPr>
          <a:xfrm>
            <a:off x="4050400" y="2829464"/>
            <a:ext cx="7066800" cy="78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Arial"/>
              <a:buNone/>
            </a:pP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An observable signal used to measure constructs.</a:t>
            </a:r>
            <a:endParaRPr sz="1700" b="0" i="0" u="none" strike="noStrike" cap="none" dirty="0">
              <a:solidFill>
                <a:srgbClr val="000000"/>
              </a:solidFill>
              <a:latin typeface="Fira Sans Condensed" panose="020B0503050000020004" pitchFamily="34" charset="0"/>
              <a:ea typeface="Century Gothic"/>
              <a:cs typeface="Century Gothic"/>
              <a:sym typeface="Century Gothic"/>
            </a:endParaRPr>
          </a:p>
          <a:p>
            <a:pPr marL="0" marR="0" lvl="0" indent="0" algn="l" rtl="0">
              <a:lnSpc>
                <a:spcPct val="100000"/>
              </a:lnSpc>
              <a:spcBef>
                <a:spcPts val="1123"/>
              </a:spcBef>
              <a:spcAft>
                <a:spcPts val="0"/>
              </a:spcAft>
              <a:buClr>
                <a:schemeClr val="dk1"/>
              </a:buClr>
              <a:buSzPts val="1900"/>
              <a:buFont typeface="Arial"/>
              <a:buNone/>
            </a:pP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a:t>
            </a:r>
            <a:r>
              <a:rPr lang="en-US" sz="1700" dirty="0">
                <a:solidFill>
                  <a:schemeClr val="dk1"/>
                </a:solidFill>
                <a:latin typeface="Fira Sans Condensed" panose="020B0503050000020004" pitchFamily="34" charset="0"/>
                <a:ea typeface="Century Gothic"/>
                <a:cs typeface="Century Gothic"/>
                <a:sym typeface="Century Gothic"/>
              </a:rPr>
              <a:t>E</a:t>
            </a: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.g., </a:t>
            </a:r>
            <a:r>
              <a:rPr lang="en-US" sz="1700" dirty="0">
                <a:solidFill>
                  <a:schemeClr val="dk1"/>
                </a:solidFill>
                <a:latin typeface="Fira Sans Condensed" panose="020B0503050000020004" pitchFamily="34" charset="0"/>
                <a:ea typeface="Century Gothic"/>
                <a:cs typeface="Century Gothic"/>
                <a:sym typeface="Century Gothic"/>
              </a:rPr>
              <a:t>whether a child can read a word, whether a child can read a short sentence such as “this is a dog”</a:t>
            </a: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a:t>
            </a:r>
            <a:endParaRPr sz="1700" b="0" i="0" u="none" strike="noStrike" cap="none" dirty="0">
              <a:solidFill>
                <a:srgbClr val="000000"/>
              </a:solidFill>
              <a:latin typeface="Fira Sans Condensed" panose="020B0503050000020004" pitchFamily="34" charset="0"/>
              <a:ea typeface="Century Gothic"/>
              <a:cs typeface="Century Gothic"/>
              <a:sym typeface="Century Gothic"/>
            </a:endParaRPr>
          </a:p>
          <a:p>
            <a:pPr marL="0" marR="0" lvl="0" indent="0" algn="l" rtl="0">
              <a:lnSpc>
                <a:spcPct val="100000"/>
              </a:lnSpc>
              <a:spcBef>
                <a:spcPts val="1038"/>
              </a:spcBef>
              <a:spcAft>
                <a:spcPts val="0"/>
              </a:spcAft>
              <a:buClr>
                <a:schemeClr val="dk1"/>
              </a:buClr>
              <a:buSzPts val="1400"/>
              <a:buFont typeface="Arial"/>
              <a:buNone/>
            </a:pPr>
            <a:endParaRPr sz="1600" b="0" i="0" u="none" strike="noStrike" cap="none" dirty="0">
              <a:solidFill>
                <a:schemeClr val="dk1"/>
              </a:solidFill>
              <a:latin typeface="Fira Sans Condensed" panose="020B0503050000020004" pitchFamily="34" charset="0"/>
              <a:ea typeface="Century Gothic"/>
              <a:cs typeface="Century Gothic"/>
              <a:sym typeface="Century Gothic"/>
            </a:endParaRPr>
          </a:p>
        </p:txBody>
      </p:sp>
      <p:sp>
        <p:nvSpPr>
          <p:cNvPr id="876" name="Google Shape;876;g24510cd52a3_0_867"/>
          <p:cNvSpPr txBox="1"/>
          <p:nvPr/>
        </p:nvSpPr>
        <p:spPr>
          <a:xfrm>
            <a:off x="4050406" y="3907785"/>
            <a:ext cx="7066800" cy="957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The tools we use to measure indicators (e.g., classroom observations, teacher interviews, or student assessments).</a:t>
            </a:r>
            <a:endParaRPr sz="1700" b="0" i="0" u="none" strike="noStrike" cap="none" dirty="0">
              <a:solidFill>
                <a:schemeClr val="dk1"/>
              </a:solidFill>
              <a:latin typeface="Fira Sans Condensed" panose="020B0503050000020004" pitchFamily="34" charset="0"/>
              <a:ea typeface="Century Gothic"/>
              <a:cs typeface="Century Gothic"/>
              <a:sym typeface="Century Gothic"/>
            </a:endParaRPr>
          </a:p>
        </p:txBody>
      </p:sp>
      <p:grpSp>
        <p:nvGrpSpPr>
          <p:cNvPr id="877" name="Google Shape;877;g24510cd52a3_0_867"/>
          <p:cNvGrpSpPr/>
          <p:nvPr/>
        </p:nvGrpSpPr>
        <p:grpSpPr>
          <a:xfrm>
            <a:off x="133713" y="4546751"/>
            <a:ext cx="2438282" cy="1100974"/>
            <a:chOff x="4984014" y="3830994"/>
            <a:chExt cx="3982168" cy="1100974"/>
          </a:xfrm>
        </p:grpSpPr>
        <p:grpSp>
          <p:nvGrpSpPr>
            <p:cNvPr id="878" name="Google Shape;878;g24510cd52a3_0_867"/>
            <p:cNvGrpSpPr/>
            <p:nvPr/>
          </p:nvGrpSpPr>
          <p:grpSpPr>
            <a:xfrm>
              <a:off x="4984014" y="3830994"/>
              <a:ext cx="3982166" cy="1100974"/>
              <a:chOff x="4984014" y="3830994"/>
              <a:chExt cx="3982166" cy="1100974"/>
            </a:xfrm>
          </p:grpSpPr>
          <p:sp>
            <p:nvSpPr>
              <p:cNvPr id="879" name="Google Shape;879;g24510cd52a3_0_867"/>
              <p:cNvSpPr/>
              <p:nvPr/>
            </p:nvSpPr>
            <p:spPr>
              <a:xfrm>
                <a:off x="4984014" y="3830994"/>
                <a:ext cx="3137400" cy="1021200"/>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0" name="Google Shape;880;g24510cd52a3_0_867"/>
              <p:cNvSpPr/>
              <p:nvPr/>
            </p:nvSpPr>
            <p:spPr>
              <a:xfrm>
                <a:off x="5276480" y="4024168"/>
                <a:ext cx="3689700" cy="9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rgbClr val="2FAA9F"/>
                  </a:solidFill>
                  <a:latin typeface="Fira Sans Condensed Black" panose="020B0A030500000200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Fira Sans Condensed Black" panose="020B0A03050000020004" pitchFamily="34" charset="0"/>
                    <a:ea typeface="Century Gothic"/>
                    <a:cs typeface="Century Gothic"/>
                    <a:sym typeface="Century Gothic"/>
                  </a:rPr>
                  <a:t>       </a:t>
                </a:r>
                <a:r>
                  <a:rPr lang="en-US" sz="1400" b="1" i="0" u="none" strike="noStrike" cap="none" dirty="0">
                    <a:solidFill>
                      <a:schemeClr val="dk2"/>
                    </a:solidFill>
                    <a:latin typeface="Fira Sans Condensed Black" panose="020B0A03050000020004" pitchFamily="34" charset="0"/>
                    <a:ea typeface="Century Gothic"/>
                    <a:cs typeface="Century Gothic"/>
                    <a:sym typeface="Century Gothic"/>
                  </a:rPr>
                  <a:t>Data collection</a:t>
                </a:r>
                <a:endParaRPr sz="1400" b="1" i="0" u="none" strike="noStrike" cap="none" dirty="0">
                  <a:solidFill>
                    <a:schemeClr val="dk2"/>
                  </a:solidFill>
                  <a:latin typeface="Fira Sans Condensed Black" panose="020B0A030500000200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dirty="0">
                    <a:solidFill>
                      <a:srgbClr val="000000"/>
                    </a:solidFill>
                    <a:latin typeface="Fira Sans Condensed Black" panose="020B0A03050000020004" pitchFamily="34" charset="0"/>
                    <a:sym typeface="Arial"/>
                  </a:rPr>
                </a:br>
                <a:endParaRPr sz="1400" b="0" i="0" u="none" strike="noStrike" cap="none" dirty="0">
                  <a:solidFill>
                    <a:srgbClr val="000000"/>
                  </a:solidFill>
                  <a:latin typeface="Fira Sans Condensed Black" panose="020B0A03050000020004" pitchFamily="34" charset="0"/>
                  <a:sym typeface="Arial"/>
                </a:endParaRPr>
              </a:p>
            </p:txBody>
          </p:sp>
        </p:grpSp>
        <p:cxnSp>
          <p:nvCxnSpPr>
            <p:cNvPr id="881" name="Google Shape;881;g24510cd52a3_0_867"/>
            <p:cNvCxnSpPr/>
            <p:nvPr/>
          </p:nvCxnSpPr>
          <p:spPr>
            <a:xfrm>
              <a:off x="8121382" y="4334004"/>
              <a:ext cx="844800" cy="900"/>
            </a:xfrm>
            <a:prstGeom prst="straightConnector1">
              <a:avLst/>
            </a:prstGeom>
            <a:noFill/>
            <a:ln w="9525" cap="flat" cmpd="sng">
              <a:solidFill>
                <a:schemeClr val="dk2"/>
              </a:solidFill>
              <a:prstDash val="solid"/>
              <a:round/>
              <a:headEnd type="none" w="sm" len="sm"/>
              <a:tailEnd type="triangle" w="med" len="med"/>
            </a:ln>
          </p:spPr>
        </p:cxnSp>
      </p:grpSp>
      <p:sp>
        <p:nvSpPr>
          <p:cNvPr id="882" name="Google Shape;882;g24510cd52a3_0_867"/>
          <p:cNvSpPr/>
          <p:nvPr/>
        </p:nvSpPr>
        <p:spPr>
          <a:xfrm>
            <a:off x="5978820" y="2680752"/>
            <a:ext cx="23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883" name="Google Shape;883;g24510cd52a3_0_867"/>
          <p:cNvGrpSpPr/>
          <p:nvPr/>
        </p:nvGrpSpPr>
        <p:grpSpPr>
          <a:xfrm>
            <a:off x="113405" y="1584715"/>
            <a:ext cx="2668466" cy="1106714"/>
            <a:chOff x="4984014" y="3830994"/>
            <a:chExt cx="4358103" cy="1106714"/>
          </a:xfrm>
        </p:grpSpPr>
        <p:grpSp>
          <p:nvGrpSpPr>
            <p:cNvPr id="884" name="Google Shape;884;g24510cd52a3_0_867"/>
            <p:cNvGrpSpPr/>
            <p:nvPr/>
          </p:nvGrpSpPr>
          <p:grpSpPr>
            <a:xfrm>
              <a:off x="4984014" y="3830994"/>
              <a:ext cx="4358103" cy="1106714"/>
              <a:chOff x="4984014" y="3830994"/>
              <a:chExt cx="4358103" cy="1106714"/>
            </a:xfrm>
          </p:grpSpPr>
          <p:sp>
            <p:nvSpPr>
              <p:cNvPr id="885" name="Google Shape;885;g24510cd52a3_0_867"/>
              <p:cNvSpPr/>
              <p:nvPr/>
            </p:nvSpPr>
            <p:spPr>
              <a:xfrm>
                <a:off x="4984014" y="3830994"/>
                <a:ext cx="3137400" cy="1021200"/>
              </a:xfrm>
              <a:prstGeom prst="ellipse">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6" name="Google Shape;886;g24510cd52a3_0_867"/>
              <p:cNvSpPr/>
              <p:nvPr/>
            </p:nvSpPr>
            <p:spPr>
              <a:xfrm>
                <a:off x="5652417" y="4029908"/>
                <a:ext cx="3689700" cy="9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rgbClr val="2FAA9F"/>
                  </a:solidFill>
                  <a:latin typeface="Fira Sans Condensed Black" panose="020B0A030500000200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2"/>
                    </a:solidFill>
                    <a:latin typeface="Fira Sans Condensed Black" panose="020B0A03050000020004" pitchFamily="34" charset="0"/>
                    <a:ea typeface="Century Gothic"/>
                    <a:cs typeface="Century Gothic"/>
                    <a:sym typeface="Century Gothic"/>
                  </a:rPr>
                  <a:t>       </a:t>
                </a:r>
                <a:r>
                  <a:rPr lang="en-US" sz="1400" b="1" i="0" u="none" strike="noStrike" cap="none" dirty="0">
                    <a:solidFill>
                      <a:schemeClr val="dk2"/>
                    </a:solidFill>
                    <a:latin typeface="Fira Sans Condensed Black" panose="020B0A03050000020004" pitchFamily="34" charset="0"/>
                    <a:ea typeface="Century Gothic"/>
                    <a:cs typeface="Century Gothic"/>
                    <a:sym typeface="Century Gothic"/>
                  </a:rPr>
                  <a:t>Theory</a:t>
                </a:r>
                <a:endParaRPr sz="1400" b="1" i="0" u="none" strike="noStrike" cap="none" dirty="0">
                  <a:solidFill>
                    <a:schemeClr val="dk2"/>
                  </a:solidFill>
                  <a:latin typeface="Fira Sans Condensed Black" panose="020B0A030500000200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dirty="0">
                    <a:solidFill>
                      <a:srgbClr val="000000"/>
                    </a:solidFill>
                    <a:latin typeface="Arial"/>
                    <a:ea typeface="Arial"/>
                    <a:cs typeface="Arial"/>
                    <a:sym typeface="Arial"/>
                  </a:rPr>
                </a:br>
                <a:endParaRPr sz="1400" b="0" i="0" u="none" strike="noStrike" cap="none" dirty="0">
                  <a:solidFill>
                    <a:srgbClr val="000000"/>
                  </a:solidFill>
                  <a:latin typeface="Arial"/>
                  <a:ea typeface="Arial"/>
                  <a:cs typeface="Arial"/>
                  <a:sym typeface="Arial"/>
                </a:endParaRPr>
              </a:p>
            </p:txBody>
          </p:sp>
        </p:grpSp>
        <p:cxnSp>
          <p:nvCxnSpPr>
            <p:cNvPr id="887" name="Google Shape;887;g24510cd52a3_0_867"/>
            <p:cNvCxnSpPr/>
            <p:nvPr/>
          </p:nvCxnSpPr>
          <p:spPr>
            <a:xfrm>
              <a:off x="8121382" y="4334004"/>
              <a:ext cx="844800" cy="900"/>
            </a:xfrm>
            <a:prstGeom prst="straightConnector1">
              <a:avLst/>
            </a:prstGeom>
            <a:noFill/>
            <a:ln w="9525" cap="flat" cmpd="sng">
              <a:solidFill>
                <a:schemeClr val="dk2"/>
              </a:solidFill>
              <a:prstDash val="solid"/>
              <a:round/>
              <a:headEnd type="none" w="sm" len="sm"/>
              <a:tailEnd type="triangle" w="med" len="med"/>
            </a:ln>
          </p:spPr>
        </p:cxnSp>
      </p:grpSp>
      <p:sp>
        <p:nvSpPr>
          <p:cNvPr id="4" name="Slide Number Placeholder 3">
            <a:extLst>
              <a:ext uri="{FF2B5EF4-FFF2-40B4-BE49-F238E27FC236}">
                <a16:creationId xmlns:a16="http://schemas.microsoft.com/office/drawing/2014/main" id="{0F2B083C-31B3-3C26-AB7D-B53C6F6B7618}"/>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12</a:t>
            </a:fld>
            <a:endParaRPr lang="en-US" dirty="0"/>
          </a:p>
        </p:txBody>
      </p:sp>
      <p:sp>
        <p:nvSpPr>
          <p:cNvPr id="5" name="Google Shape;871;g24510cd52a3_0_867">
            <a:extLst>
              <a:ext uri="{FF2B5EF4-FFF2-40B4-BE49-F238E27FC236}">
                <a16:creationId xmlns:a16="http://schemas.microsoft.com/office/drawing/2014/main" id="{C8FA372C-430C-AB14-B19D-3C73DCB1427A}"/>
              </a:ext>
            </a:extLst>
          </p:cNvPr>
          <p:cNvSpPr/>
          <p:nvPr/>
        </p:nvSpPr>
        <p:spPr>
          <a:xfrm>
            <a:off x="2585950" y="4391156"/>
            <a:ext cx="91440" cy="1261847"/>
          </a:xfrm>
          <a:custGeom>
            <a:avLst/>
            <a:gdLst/>
            <a:ahLst/>
            <a:cxnLst/>
            <a:rect l="l" t="t" r="r" b="b"/>
            <a:pathLst>
              <a:path w="91440" h="652961" extrusionOk="0">
                <a:moveTo>
                  <a:pt x="45720" y="0"/>
                </a:moveTo>
                <a:lnTo>
                  <a:pt x="45720" y="652961"/>
                </a:lnTo>
              </a:path>
            </a:pathLst>
          </a:custGeom>
          <a:noFill/>
          <a:ln w="9525" cap="flat" cmpd="sng">
            <a:solidFill>
              <a:schemeClr val="dk2"/>
            </a:solidFill>
            <a:prstDash val="solid"/>
            <a:round/>
            <a:headEnd type="none" w="sm" len="sm"/>
            <a:tailEnd type="stealth" w="med" len="med"/>
          </a:ln>
        </p:spPr>
        <p:txBody>
          <a:bodyPr spcFirstLastPara="1" wrap="square" lIns="41325" tIns="324400" rIns="41325" bIns="32440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chemeClr val="dk1"/>
              </a:solidFill>
              <a:latin typeface="Century Gothic"/>
              <a:ea typeface="Century Gothic"/>
              <a:cs typeface="Century Gothic"/>
              <a:sym typeface="Century Gothic"/>
            </a:endParaRPr>
          </a:p>
        </p:txBody>
      </p:sp>
      <p:sp>
        <p:nvSpPr>
          <p:cNvPr id="6" name="Google Shape;873;g24510cd52a3_0_867">
            <a:extLst>
              <a:ext uri="{FF2B5EF4-FFF2-40B4-BE49-F238E27FC236}">
                <a16:creationId xmlns:a16="http://schemas.microsoft.com/office/drawing/2014/main" id="{CC93D6C0-9792-9E8A-628E-87086BE60407}"/>
              </a:ext>
            </a:extLst>
          </p:cNvPr>
          <p:cNvSpPr/>
          <p:nvPr/>
        </p:nvSpPr>
        <p:spPr>
          <a:xfrm>
            <a:off x="1491784" y="5647725"/>
            <a:ext cx="2280761" cy="484660"/>
          </a:xfrm>
          <a:custGeom>
            <a:avLst/>
            <a:gdLst/>
            <a:ahLst/>
            <a:cxnLst/>
            <a:rect l="l" t="t" r="r" b="b"/>
            <a:pathLst>
              <a:path w="1802973" h="484660" extrusionOk="0">
                <a:moveTo>
                  <a:pt x="0" y="0"/>
                </a:moveTo>
                <a:lnTo>
                  <a:pt x="1802973" y="0"/>
                </a:lnTo>
                <a:lnTo>
                  <a:pt x="1802973" y="484660"/>
                </a:lnTo>
                <a:lnTo>
                  <a:pt x="0" y="484660"/>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Data</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7" name="Google Shape;876;g24510cd52a3_0_867">
            <a:extLst>
              <a:ext uri="{FF2B5EF4-FFF2-40B4-BE49-F238E27FC236}">
                <a16:creationId xmlns:a16="http://schemas.microsoft.com/office/drawing/2014/main" id="{61A2DFD0-219E-1A67-2899-2DACE59FA3F0}"/>
              </a:ext>
            </a:extLst>
          </p:cNvPr>
          <p:cNvSpPr txBox="1"/>
          <p:nvPr/>
        </p:nvSpPr>
        <p:spPr>
          <a:xfrm>
            <a:off x="4050406" y="5691526"/>
            <a:ext cx="7066800" cy="957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700" b="0" i="0" u="none" strike="noStrike" cap="none" dirty="0">
                <a:solidFill>
                  <a:schemeClr val="dk1"/>
                </a:solidFill>
                <a:latin typeface="Fira Sans Condensed" panose="020B0503050000020004" pitchFamily="34" charset="0"/>
                <a:ea typeface="Century Gothic"/>
                <a:cs typeface="Century Gothic"/>
                <a:sym typeface="Century Gothic"/>
              </a:rPr>
              <a:t>The numeric values of indicators (“variables”) for the person or group of people we interview, test, or observe (“respondents”, “subjects”).</a:t>
            </a:r>
            <a:endParaRPr sz="1700" b="0" i="0" u="none" strike="noStrike" cap="none" dirty="0">
              <a:solidFill>
                <a:schemeClr val="dk1"/>
              </a:solidFill>
              <a:latin typeface="Fira Sans Condensed" panose="020B0503050000020004" pitchFamily="34" charset="0"/>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8" name="Google Shape;1378;g115d20e1238_0_472"/>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13</a:t>
            </a:fld>
            <a:endParaRPr dirty="0"/>
          </a:p>
        </p:txBody>
      </p:sp>
      <p:sp>
        <p:nvSpPr>
          <p:cNvPr id="4" name="Google Shape;872;g24510cd52a3_0_867">
            <a:extLst>
              <a:ext uri="{FF2B5EF4-FFF2-40B4-BE49-F238E27FC236}">
                <a16:creationId xmlns:a16="http://schemas.microsoft.com/office/drawing/2014/main" id="{DDC56FC0-070E-3A79-529B-0B826CF7137B}"/>
              </a:ext>
            </a:extLst>
          </p:cNvPr>
          <p:cNvSpPr/>
          <p:nvPr/>
        </p:nvSpPr>
        <p:spPr>
          <a:xfrm>
            <a:off x="2211969" y="87056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Primary data</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7CFC7664-B46E-4265-400B-52B5C5F2C789}"/>
              </a:ext>
            </a:extLst>
          </p:cNvPr>
          <p:cNvSpPr/>
          <p:nvPr/>
        </p:nvSpPr>
        <p:spPr>
          <a:xfrm>
            <a:off x="8165298" y="87056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Secondary data</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4AA2CD5B-6B1D-5E62-EABC-1A00A6318AD8}"/>
              </a:ext>
            </a:extLst>
          </p:cNvPr>
          <p:cNvSpPr/>
          <p:nvPr/>
        </p:nvSpPr>
        <p:spPr>
          <a:xfrm>
            <a:off x="2211969" y="154814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Surveys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A58E0950-FE30-CB0B-6246-BDA5A9E4809B}"/>
              </a:ext>
            </a:extLst>
          </p:cNvPr>
          <p:cNvSpPr/>
          <p:nvPr/>
        </p:nvSpPr>
        <p:spPr>
          <a:xfrm>
            <a:off x="2211969" y="213296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Focus groups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9" name="Google Shape;872;g24510cd52a3_0_867">
            <a:extLst>
              <a:ext uri="{FF2B5EF4-FFF2-40B4-BE49-F238E27FC236}">
                <a16:creationId xmlns:a16="http://schemas.microsoft.com/office/drawing/2014/main" id="{2F25913D-F324-309B-5C9D-9574633772B7}"/>
              </a:ext>
            </a:extLst>
          </p:cNvPr>
          <p:cNvSpPr/>
          <p:nvPr/>
        </p:nvSpPr>
        <p:spPr>
          <a:xfrm>
            <a:off x="2211969" y="27177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Observations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0" name="Google Shape;872;g24510cd52a3_0_867">
            <a:extLst>
              <a:ext uri="{FF2B5EF4-FFF2-40B4-BE49-F238E27FC236}">
                <a16:creationId xmlns:a16="http://schemas.microsoft.com/office/drawing/2014/main" id="{2D113398-0A44-6DF2-BC44-EA65555B5075}"/>
              </a:ext>
            </a:extLst>
          </p:cNvPr>
          <p:cNvSpPr/>
          <p:nvPr/>
        </p:nvSpPr>
        <p:spPr>
          <a:xfrm>
            <a:off x="2211969" y="3302603"/>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Games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6" name="Google Shape;872;g24510cd52a3_0_867">
            <a:extLst>
              <a:ext uri="{FF2B5EF4-FFF2-40B4-BE49-F238E27FC236}">
                <a16:creationId xmlns:a16="http://schemas.microsoft.com/office/drawing/2014/main" id="{733B5EC8-3A21-E243-BB4C-33137314501E}"/>
              </a:ext>
            </a:extLst>
          </p:cNvPr>
          <p:cNvSpPr/>
          <p:nvPr/>
        </p:nvSpPr>
        <p:spPr>
          <a:xfrm>
            <a:off x="2211969" y="388742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Diaries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7" name="Google Shape;872;g24510cd52a3_0_867">
            <a:extLst>
              <a:ext uri="{FF2B5EF4-FFF2-40B4-BE49-F238E27FC236}">
                <a16:creationId xmlns:a16="http://schemas.microsoft.com/office/drawing/2014/main" id="{2A3CF68C-8803-5084-434D-25025C7F7AD6}"/>
              </a:ext>
            </a:extLst>
          </p:cNvPr>
          <p:cNvSpPr/>
          <p:nvPr/>
        </p:nvSpPr>
        <p:spPr>
          <a:xfrm>
            <a:off x="2211969" y="447224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Assessments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8" name="Google Shape;872;g24510cd52a3_0_867">
            <a:extLst>
              <a:ext uri="{FF2B5EF4-FFF2-40B4-BE49-F238E27FC236}">
                <a16:creationId xmlns:a16="http://schemas.microsoft.com/office/drawing/2014/main" id="{3B55BFF7-40EF-7CA7-83B5-D8066012C979}"/>
              </a:ext>
            </a:extLst>
          </p:cNvPr>
          <p:cNvSpPr/>
          <p:nvPr/>
        </p:nvSpPr>
        <p:spPr>
          <a:xfrm>
            <a:off x="8165298" y="154814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Admin. data</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9" name="Google Shape;872;g24510cd52a3_0_867">
            <a:extLst>
              <a:ext uri="{FF2B5EF4-FFF2-40B4-BE49-F238E27FC236}">
                <a16:creationId xmlns:a16="http://schemas.microsoft.com/office/drawing/2014/main" id="{92AE86DA-9778-66A1-9805-1EF3FA3DF145}"/>
              </a:ext>
            </a:extLst>
          </p:cNvPr>
          <p:cNvSpPr/>
          <p:nvPr/>
        </p:nvSpPr>
        <p:spPr>
          <a:xfrm>
            <a:off x="8165298" y="213296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Sensor data</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0" name="Google Shape;872;g24510cd52a3_0_867">
            <a:extLst>
              <a:ext uri="{FF2B5EF4-FFF2-40B4-BE49-F238E27FC236}">
                <a16:creationId xmlns:a16="http://schemas.microsoft.com/office/drawing/2014/main" id="{CF663920-E850-5724-4F75-54AB950FF8DC}"/>
              </a:ext>
            </a:extLst>
          </p:cNvPr>
          <p:cNvSpPr/>
          <p:nvPr/>
        </p:nvSpPr>
        <p:spPr>
          <a:xfrm>
            <a:off x="8165298" y="27177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Web traffic, </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click-stream, phone</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1" name="Google Shape;872;g24510cd52a3_0_867">
            <a:extLst>
              <a:ext uri="{FF2B5EF4-FFF2-40B4-BE49-F238E27FC236}">
                <a16:creationId xmlns:a16="http://schemas.microsoft.com/office/drawing/2014/main" id="{2407F909-485B-AB41-BB08-46B4C12F0A3B}"/>
              </a:ext>
            </a:extLst>
          </p:cNvPr>
          <p:cNvSpPr/>
          <p:nvPr/>
        </p:nvSpPr>
        <p:spPr>
          <a:xfrm>
            <a:off x="8165298" y="3302603"/>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Existing </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research data</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2" name="Google Shape;872;g24510cd52a3_0_867">
            <a:extLst>
              <a:ext uri="{FF2B5EF4-FFF2-40B4-BE49-F238E27FC236}">
                <a16:creationId xmlns:a16="http://schemas.microsoft.com/office/drawing/2014/main" id="{F41A4F10-5300-A4F8-B9F6-094FC9E0D08E}"/>
              </a:ext>
            </a:extLst>
          </p:cNvPr>
          <p:cNvSpPr/>
          <p:nvPr/>
        </p:nvSpPr>
        <p:spPr>
          <a:xfrm>
            <a:off x="8165298" y="388742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Maps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3" name="Google Shape;872;g24510cd52a3_0_867">
            <a:extLst>
              <a:ext uri="{FF2B5EF4-FFF2-40B4-BE49-F238E27FC236}">
                <a16:creationId xmlns:a16="http://schemas.microsoft.com/office/drawing/2014/main" id="{BFD2EB9D-2BE2-9494-1076-BE0CB062010A}"/>
              </a:ext>
            </a:extLst>
          </p:cNvPr>
          <p:cNvSpPr/>
          <p:nvPr/>
        </p:nvSpPr>
        <p:spPr>
          <a:xfrm>
            <a:off x="8165298" y="447224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Text, audio, video</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81719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186" y="-552450"/>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9CD95541-006A-4E97-02AD-26FCB8EB7B54}"/>
              </a:ext>
            </a:extLst>
          </p:cNvPr>
          <p:cNvSpPr>
            <a:spLocks noGrp="1"/>
          </p:cNvSpPr>
          <p:nvPr>
            <p:ph type="body" idx="1"/>
          </p:nvPr>
        </p:nvSpPr>
        <p:spPr>
          <a:xfrm>
            <a:off x="1756189" y="452437"/>
            <a:ext cx="8607272" cy="5953125"/>
          </a:xfrm>
        </p:spPr>
        <p:txBody>
          <a:bodyPr>
            <a:normAutofit/>
          </a:bodyPr>
          <a:lstStyle/>
          <a:p>
            <a:pPr marL="88900" indent="0" algn="ctr">
              <a:buNone/>
            </a:pPr>
            <a:r>
              <a:rPr lang="en-US" sz="5400" dirty="0">
                <a:solidFill>
                  <a:schemeClr val="bg1"/>
                </a:solidFill>
                <a:latin typeface="Fira Sans Condensed Black" panose="020B0A03050000020004" pitchFamily="34" charset="0"/>
              </a:rPr>
              <a:t>Primary data</a:t>
            </a:r>
          </a:p>
        </p:txBody>
      </p:sp>
    </p:spTree>
    <p:extLst>
      <p:ext uri="{BB962C8B-B14F-4D97-AF65-F5344CB8AC3E}">
        <p14:creationId xmlns:p14="http://schemas.microsoft.com/office/powerpoint/2010/main" val="245989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Tree>
    <p:extLst>
      <p:ext uri="{BB962C8B-B14F-4D97-AF65-F5344CB8AC3E}">
        <p14:creationId xmlns:p14="http://schemas.microsoft.com/office/powerpoint/2010/main" val="1128338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2" name="Text Placeholder 4">
            <a:extLst>
              <a:ext uri="{FF2B5EF4-FFF2-40B4-BE49-F238E27FC236}">
                <a16:creationId xmlns:a16="http://schemas.microsoft.com/office/drawing/2014/main" id="{2A190165-990A-5BE2-D2AA-A9367C79322B}"/>
              </a:ext>
            </a:extLst>
          </p:cNvPr>
          <p:cNvSpPr txBox="1">
            <a:spLocks/>
          </p:cNvSpPr>
          <p:nvPr/>
        </p:nvSpPr>
        <p:spPr>
          <a:xfrm>
            <a:off x="-704850"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Budget</a:t>
            </a:r>
          </a:p>
        </p:txBody>
      </p:sp>
      <p:sp>
        <p:nvSpPr>
          <p:cNvPr id="3" name="Text Placeholder 4">
            <a:extLst>
              <a:ext uri="{FF2B5EF4-FFF2-40B4-BE49-F238E27FC236}">
                <a16:creationId xmlns:a16="http://schemas.microsoft.com/office/drawing/2014/main" id="{1069B4D3-A6B0-6CC1-BB6F-FDE84C33C08F}"/>
              </a:ext>
            </a:extLst>
          </p:cNvPr>
          <p:cNvSpPr txBox="1">
            <a:spLocks/>
          </p:cNvSpPr>
          <p:nvPr/>
        </p:nvSpPr>
        <p:spPr>
          <a:xfrm>
            <a:off x="-704850" y="279320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Schedule</a:t>
            </a:r>
          </a:p>
        </p:txBody>
      </p:sp>
      <p:sp>
        <p:nvSpPr>
          <p:cNvPr id="6" name="Text Placeholder 4">
            <a:extLst>
              <a:ext uri="{FF2B5EF4-FFF2-40B4-BE49-F238E27FC236}">
                <a16:creationId xmlns:a16="http://schemas.microsoft.com/office/drawing/2014/main" id="{8A750C46-DFA8-C0FA-2A4C-DD14FE636ADE}"/>
              </a:ext>
            </a:extLst>
          </p:cNvPr>
          <p:cNvSpPr txBox="1">
            <a:spLocks/>
          </p:cNvSpPr>
          <p:nvPr/>
        </p:nvSpPr>
        <p:spPr>
          <a:xfrm>
            <a:off x="-704850" y="381476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CAPI vs PAPI</a:t>
            </a:r>
          </a:p>
        </p:txBody>
      </p:sp>
      <p:sp>
        <p:nvSpPr>
          <p:cNvPr id="7" name="Text Placeholder 4">
            <a:extLst>
              <a:ext uri="{FF2B5EF4-FFF2-40B4-BE49-F238E27FC236}">
                <a16:creationId xmlns:a16="http://schemas.microsoft.com/office/drawing/2014/main" id="{F81A956E-4CD2-2F56-ABF7-F5A2CE96E35C}"/>
              </a:ext>
            </a:extLst>
          </p:cNvPr>
          <p:cNvSpPr txBox="1">
            <a:spLocks/>
          </p:cNvSpPr>
          <p:nvPr/>
        </p:nvSpPr>
        <p:spPr>
          <a:xfrm>
            <a:off x="-704850" y="4914898"/>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(Out)source</a:t>
            </a:r>
          </a:p>
        </p:txBody>
      </p:sp>
      <p:sp>
        <p:nvSpPr>
          <p:cNvPr id="14" name="Text Placeholder 4">
            <a:extLst>
              <a:ext uri="{FF2B5EF4-FFF2-40B4-BE49-F238E27FC236}">
                <a16:creationId xmlns:a16="http://schemas.microsoft.com/office/drawing/2014/main" id="{32DD3F13-1BCB-51F2-552C-AA1950AB37C1}"/>
              </a:ext>
            </a:extLst>
          </p:cNvPr>
          <p:cNvSpPr txBox="1">
            <a:spLocks/>
          </p:cNvSpPr>
          <p:nvPr/>
        </p:nvSpPr>
        <p:spPr>
          <a:xfrm>
            <a:off x="-704850" y="602218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Permits</a:t>
            </a:r>
          </a:p>
        </p:txBody>
      </p:sp>
    </p:spTree>
    <p:extLst>
      <p:ext uri="{BB962C8B-B14F-4D97-AF65-F5344CB8AC3E}">
        <p14:creationId xmlns:p14="http://schemas.microsoft.com/office/powerpoint/2010/main" val="9579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2" name="Text Placeholder 4">
            <a:extLst>
              <a:ext uri="{FF2B5EF4-FFF2-40B4-BE49-F238E27FC236}">
                <a16:creationId xmlns:a16="http://schemas.microsoft.com/office/drawing/2014/main" id="{2A190165-990A-5BE2-D2AA-A9367C79322B}"/>
              </a:ext>
            </a:extLst>
          </p:cNvPr>
          <p:cNvSpPr txBox="1">
            <a:spLocks/>
          </p:cNvSpPr>
          <p:nvPr/>
        </p:nvSpPr>
        <p:spPr>
          <a:xfrm>
            <a:off x="-704850"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Budget</a:t>
            </a:r>
          </a:p>
        </p:txBody>
      </p:sp>
      <p:sp>
        <p:nvSpPr>
          <p:cNvPr id="3" name="Text Placeholder 4">
            <a:extLst>
              <a:ext uri="{FF2B5EF4-FFF2-40B4-BE49-F238E27FC236}">
                <a16:creationId xmlns:a16="http://schemas.microsoft.com/office/drawing/2014/main" id="{1069B4D3-A6B0-6CC1-BB6F-FDE84C33C08F}"/>
              </a:ext>
            </a:extLst>
          </p:cNvPr>
          <p:cNvSpPr txBox="1">
            <a:spLocks/>
          </p:cNvSpPr>
          <p:nvPr/>
        </p:nvSpPr>
        <p:spPr>
          <a:xfrm>
            <a:off x="-704850" y="279320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Schedule</a:t>
            </a:r>
          </a:p>
        </p:txBody>
      </p:sp>
      <p:sp>
        <p:nvSpPr>
          <p:cNvPr id="6" name="Text Placeholder 4">
            <a:extLst>
              <a:ext uri="{FF2B5EF4-FFF2-40B4-BE49-F238E27FC236}">
                <a16:creationId xmlns:a16="http://schemas.microsoft.com/office/drawing/2014/main" id="{8A750C46-DFA8-C0FA-2A4C-DD14FE636ADE}"/>
              </a:ext>
            </a:extLst>
          </p:cNvPr>
          <p:cNvSpPr txBox="1">
            <a:spLocks/>
          </p:cNvSpPr>
          <p:nvPr/>
        </p:nvSpPr>
        <p:spPr>
          <a:xfrm>
            <a:off x="-704850" y="381476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CAPI vs PAPI</a:t>
            </a:r>
          </a:p>
        </p:txBody>
      </p:sp>
      <p:sp>
        <p:nvSpPr>
          <p:cNvPr id="7" name="Text Placeholder 4">
            <a:extLst>
              <a:ext uri="{FF2B5EF4-FFF2-40B4-BE49-F238E27FC236}">
                <a16:creationId xmlns:a16="http://schemas.microsoft.com/office/drawing/2014/main" id="{F81A956E-4CD2-2F56-ABF7-F5A2CE96E35C}"/>
              </a:ext>
            </a:extLst>
          </p:cNvPr>
          <p:cNvSpPr txBox="1">
            <a:spLocks/>
          </p:cNvSpPr>
          <p:nvPr/>
        </p:nvSpPr>
        <p:spPr>
          <a:xfrm>
            <a:off x="-704850" y="4914898"/>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(Out)source</a:t>
            </a:r>
          </a:p>
        </p:txBody>
      </p:sp>
      <p:sp>
        <p:nvSpPr>
          <p:cNvPr id="14" name="Text Placeholder 4">
            <a:extLst>
              <a:ext uri="{FF2B5EF4-FFF2-40B4-BE49-F238E27FC236}">
                <a16:creationId xmlns:a16="http://schemas.microsoft.com/office/drawing/2014/main" id="{32DD3F13-1BCB-51F2-552C-AA1950AB37C1}"/>
              </a:ext>
            </a:extLst>
          </p:cNvPr>
          <p:cNvSpPr txBox="1">
            <a:spLocks/>
          </p:cNvSpPr>
          <p:nvPr/>
        </p:nvSpPr>
        <p:spPr>
          <a:xfrm>
            <a:off x="-704850" y="602218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Permits</a:t>
            </a:r>
          </a:p>
        </p:txBody>
      </p:sp>
      <p:sp>
        <p:nvSpPr>
          <p:cNvPr id="15" name="Text Placeholder 4">
            <a:extLst>
              <a:ext uri="{FF2B5EF4-FFF2-40B4-BE49-F238E27FC236}">
                <a16:creationId xmlns:a16="http://schemas.microsoft.com/office/drawing/2014/main" id="{89514736-F77B-2AC0-8D1C-57BF01D0B3A0}"/>
              </a:ext>
            </a:extLst>
          </p:cNvPr>
          <p:cNvSpPr txBox="1">
            <a:spLocks/>
          </p:cNvSpPr>
          <p:nvPr/>
        </p:nvSpPr>
        <p:spPr>
          <a:xfrm>
            <a:off x="234673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Draft, program</a:t>
            </a:r>
          </a:p>
        </p:txBody>
      </p:sp>
      <p:sp>
        <p:nvSpPr>
          <p:cNvPr id="16" name="Text Placeholder 4">
            <a:extLst>
              <a:ext uri="{FF2B5EF4-FFF2-40B4-BE49-F238E27FC236}">
                <a16:creationId xmlns:a16="http://schemas.microsoft.com/office/drawing/2014/main" id="{CDE9CB22-4952-E335-D9CA-CB4C6C7927F6}"/>
              </a:ext>
            </a:extLst>
          </p:cNvPr>
          <p:cNvSpPr txBox="1">
            <a:spLocks/>
          </p:cNvSpPr>
          <p:nvPr/>
        </p:nvSpPr>
        <p:spPr>
          <a:xfrm>
            <a:off x="2346739" y="275748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Pilot</a:t>
            </a:r>
          </a:p>
        </p:txBody>
      </p:sp>
      <p:sp>
        <p:nvSpPr>
          <p:cNvPr id="17" name="Text Placeholder 4">
            <a:extLst>
              <a:ext uri="{FF2B5EF4-FFF2-40B4-BE49-F238E27FC236}">
                <a16:creationId xmlns:a16="http://schemas.microsoft.com/office/drawing/2014/main" id="{ED74A2B2-3A87-EC5C-C0BB-189427C111F3}"/>
              </a:ext>
            </a:extLst>
          </p:cNvPr>
          <p:cNvSpPr txBox="1">
            <a:spLocks/>
          </p:cNvSpPr>
          <p:nvPr/>
        </p:nvSpPr>
        <p:spPr>
          <a:xfrm>
            <a:off x="2346739" y="377190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Translate</a:t>
            </a:r>
          </a:p>
        </p:txBody>
      </p:sp>
      <p:sp>
        <p:nvSpPr>
          <p:cNvPr id="18" name="Text Placeholder 4">
            <a:extLst>
              <a:ext uri="{FF2B5EF4-FFF2-40B4-BE49-F238E27FC236}">
                <a16:creationId xmlns:a16="http://schemas.microsoft.com/office/drawing/2014/main" id="{D85679C5-30EB-667E-7753-C2E465AD2E38}"/>
              </a:ext>
            </a:extLst>
          </p:cNvPr>
          <p:cNvSpPr txBox="1">
            <a:spLocks/>
          </p:cNvSpPr>
          <p:nvPr/>
        </p:nvSpPr>
        <p:spPr>
          <a:xfrm>
            <a:off x="2346739" y="48053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Repeat</a:t>
            </a:r>
          </a:p>
        </p:txBody>
      </p:sp>
    </p:spTree>
    <p:extLst>
      <p:ext uri="{BB962C8B-B14F-4D97-AF65-F5344CB8AC3E}">
        <p14:creationId xmlns:p14="http://schemas.microsoft.com/office/powerpoint/2010/main" val="168224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2" name="Text Placeholder 4">
            <a:extLst>
              <a:ext uri="{FF2B5EF4-FFF2-40B4-BE49-F238E27FC236}">
                <a16:creationId xmlns:a16="http://schemas.microsoft.com/office/drawing/2014/main" id="{2A190165-990A-5BE2-D2AA-A9367C79322B}"/>
              </a:ext>
            </a:extLst>
          </p:cNvPr>
          <p:cNvSpPr txBox="1">
            <a:spLocks/>
          </p:cNvSpPr>
          <p:nvPr/>
        </p:nvSpPr>
        <p:spPr>
          <a:xfrm>
            <a:off x="-704850"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Budget</a:t>
            </a:r>
          </a:p>
        </p:txBody>
      </p:sp>
      <p:sp>
        <p:nvSpPr>
          <p:cNvPr id="3" name="Text Placeholder 4">
            <a:extLst>
              <a:ext uri="{FF2B5EF4-FFF2-40B4-BE49-F238E27FC236}">
                <a16:creationId xmlns:a16="http://schemas.microsoft.com/office/drawing/2014/main" id="{1069B4D3-A6B0-6CC1-BB6F-FDE84C33C08F}"/>
              </a:ext>
            </a:extLst>
          </p:cNvPr>
          <p:cNvSpPr txBox="1">
            <a:spLocks/>
          </p:cNvSpPr>
          <p:nvPr/>
        </p:nvSpPr>
        <p:spPr>
          <a:xfrm>
            <a:off x="-704850" y="279320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Schedule</a:t>
            </a:r>
          </a:p>
        </p:txBody>
      </p:sp>
      <p:sp>
        <p:nvSpPr>
          <p:cNvPr id="6" name="Text Placeholder 4">
            <a:extLst>
              <a:ext uri="{FF2B5EF4-FFF2-40B4-BE49-F238E27FC236}">
                <a16:creationId xmlns:a16="http://schemas.microsoft.com/office/drawing/2014/main" id="{8A750C46-DFA8-C0FA-2A4C-DD14FE636ADE}"/>
              </a:ext>
            </a:extLst>
          </p:cNvPr>
          <p:cNvSpPr txBox="1">
            <a:spLocks/>
          </p:cNvSpPr>
          <p:nvPr/>
        </p:nvSpPr>
        <p:spPr>
          <a:xfrm>
            <a:off x="-704850" y="381476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CAPI vs PAPI</a:t>
            </a:r>
          </a:p>
        </p:txBody>
      </p:sp>
      <p:sp>
        <p:nvSpPr>
          <p:cNvPr id="7" name="Text Placeholder 4">
            <a:extLst>
              <a:ext uri="{FF2B5EF4-FFF2-40B4-BE49-F238E27FC236}">
                <a16:creationId xmlns:a16="http://schemas.microsoft.com/office/drawing/2014/main" id="{F81A956E-4CD2-2F56-ABF7-F5A2CE96E35C}"/>
              </a:ext>
            </a:extLst>
          </p:cNvPr>
          <p:cNvSpPr txBox="1">
            <a:spLocks/>
          </p:cNvSpPr>
          <p:nvPr/>
        </p:nvSpPr>
        <p:spPr>
          <a:xfrm>
            <a:off x="-704850" y="4914898"/>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(Out)source</a:t>
            </a:r>
          </a:p>
        </p:txBody>
      </p:sp>
      <p:sp>
        <p:nvSpPr>
          <p:cNvPr id="14" name="Text Placeholder 4">
            <a:extLst>
              <a:ext uri="{FF2B5EF4-FFF2-40B4-BE49-F238E27FC236}">
                <a16:creationId xmlns:a16="http://schemas.microsoft.com/office/drawing/2014/main" id="{32DD3F13-1BCB-51F2-552C-AA1950AB37C1}"/>
              </a:ext>
            </a:extLst>
          </p:cNvPr>
          <p:cNvSpPr txBox="1">
            <a:spLocks/>
          </p:cNvSpPr>
          <p:nvPr/>
        </p:nvSpPr>
        <p:spPr>
          <a:xfrm>
            <a:off x="-704850" y="602218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Permits</a:t>
            </a:r>
          </a:p>
        </p:txBody>
      </p:sp>
      <p:sp>
        <p:nvSpPr>
          <p:cNvPr id="15" name="Text Placeholder 4">
            <a:extLst>
              <a:ext uri="{FF2B5EF4-FFF2-40B4-BE49-F238E27FC236}">
                <a16:creationId xmlns:a16="http://schemas.microsoft.com/office/drawing/2014/main" id="{89514736-F77B-2AC0-8D1C-57BF01D0B3A0}"/>
              </a:ext>
            </a:extLst>
          </p:cNvPr>
          <p:cNvSpPr txBox="1">
            <a:spLocks/>
          </p:cNvSpPr>
          <p:nvPr/>
        </p:nvSpPr>
        <p:spPr>
          <a:xfrm>
            <a:off x="234673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Draft, program</a:t>
            </a:r>
          </a:p>
        </p:txBody>
      </p:sp>
      <p:sp>
        <p:nvSpPr>
          <p:cNvPr id="16" name="Text Placeholder 4">
            <a:extLst>
              <a:ext uri="{FF2B5EF4-FFF2-40B4-BE49-F238E27FC236}">
                <a16:creationId xmlns:a16="http://schemas.microsoft.com/office/drawing/2014/main" id="{CDE9CB22-4952-E335-D9CA-CB4C6C7927F6}"/>
              </a:ext>
            </a:extLst>
          </p:cNvPr>
          <p:cNvSpPr txBox="1">
            <a:spLocks/>
          </p:cNvSpPr>
          <p:nvPr/>
        </p:nvSpPr>
        <p:spPr>
          <a:xfrm>
            <a:off x="2346739" y="275748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Pilot</a:t>
            </a:r>
          </a:p>
        </p:txBody>
      </p:sp>
      <p:sp>
        <p:nvSpPr>
          <p:cNvPr id="17" name="Text Placeholder 4">
            <a:extLst>
              <a:ext uri="{FF2B5EF4-FFF2-40B4-BE49-F238E27FC236}">
                <a16:creationId xmlns:a16="http://schemas.microsoft.com/office/drawing/2014/main" id="{ED74A2B2-3A87-EC5C-C0BB-189427C111F3}"/>
              </a:ext>
            </a:extLst>
          </p:cNvPr>
          <p:cNvSpPr txBox="1">
            <a:spLocks/>
          </p:cNvSpPr>
          <p:nvPr/>
        </p:nvSpPr>
        <p:spPr>
          <a:xfrm>
            <a:off x="2346739" y="377190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Translate</a:t>
            </a:r>
          </a:p>
        </p:txBody>
      </p:sp>
      <p:sp>
        <p:nvSpPr>
          <p:cNvPr id="18" name="Text Placeholder 4">
            <a:extLst>
              <a:ext uri="{FF2B5EF4-FFF2-40B4-BE49-F238E27FC236}">
                <a16:creationId xmlns:a16="http://schemas.microsoft.com/office/drawing/2014/main" id="{D85679C5-30EB-667E-7753-C2E465AD2E38}"/>
              </a:ext>
            </a:extLst>
          </p:cNvPr>
          <p:cNvSpPr txBox="1">
            <a:spLocks/>
          </p:cNvSpPr>
          <p:nvPr/>
        </p:nvSpPr>
        <p:spPr>
          <a:xfrm>
            <a:off x="2346739" y="48053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Repeat</a:t>
            </a:r>
          </a:p>
        </p:txBody>
      </p:sp>
      <p:sp>
        <p:nvSpPr>
          <p:cNvPr id="19" name="Text Placeholder 4">
            <a:extLst>
              <a:ext uri="{FF2B5EF4-FFF2-40B4-BE49-F238E27FC236}">
                <a16:creationId xmlns:a16="http://schemas.microsoft.com/office/drawing/2014/main" id="{7D221B68-BEA3-DAE2-0C53-B685A5B264F8}"/>
              </a:ext>
            </a:extLst>
          </p:cNvPr>
          <p:cNvSpPr txBox="1">
            <a:spLocks/>
          </p:cNvSpPr>
          <p:nvPr/>
        </p:nvSpPr>
        <p:spPr>
          <a:xfrm>
            <a:off x="5507244"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Recruit</a:t>
            </a:r>
          </a:p>
        </p:txBody>
      </p:sp>
      <p:sp>
        <p:nvSpPr>
          <p:cNvPr id="20" name="Text Placeholder 4">
            <a:extLst>
              <a:ext uri="{FF2B5EF4-FFF2-40B4-BE49-F238E27FC236}">
                <a16:creationId xmlns:a16="http://schemas.microsoft.com/office/drawing/2014/main" id="{18111DE6-BBDA-1B4F-C0A0-AD05843B2D2D}"/>
              </a:ext>
            </a:extLst>
          </p:cNvPr>
          <p:cNvSpPr txBox="1">
            <a:spLocks/>
          </p:cNvSpPr>
          <p:nvPr/>
        </p:nvSpPr>
        <p:spPr>
          <a:xfrm>
            <a:off x="5500409" y="278844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Train</a:t>
            </a:r>
          </a:p>
        </p:txBody>
      </p:sp>
      <p:sp>
        <p:nvSpPr>
          <p:cNvPr id="21" name="Text Placeholder 4">
            <a:extLst>
              <a:ext uri="{FF2B5EF4-FFF2-40B4-BE49-F238E27FC236}">
                <a16:creationId xmlns:a16="http://schemas.microsoft.com/office/drawing/2014/main" id="{F453C250-C2E1-1106-44D7-B19E17A4FFA6}"/>
              </a:ext>
            </a:extLst>
          </p:cNvPr>
          <p:cNvSpPr txBox="1">
            <a:spLocks/>
          </p:cNvSpPr>
          <p:nvPr/>
        </p:nvSpPr>
        <p:spPr>
          <a:xfrm>
            <a:off x="5507244" y="3829050"/>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Assess</a:t>
            </a:r>
          </a:p>
        </p:txBody>
      </p:sp>
      <p:sp>
        <p:nvSpPr>
          <p:cNvPr id="22" name="Text Placeholder 4">
            <a:extLst>
              <a:ext uri="{FF2B5EF4-FFF2-40B4-BE49-F238E27FC236}">
                <a16:creationId xmlns:a16="http://schemas.microsoft.com/office/drawing/2014/main" id="{5513E1EF-66ED-3F84-EC33-BF6C96A7448D}"/>
              </a:ext>
            </a:extLst>
          </p:cNvPr>
          <p:cNvSpPr txBox="1">
            <a:spLocks/>
          </p:cNvSpPr>
          <p:nvPr/>
        </p:nvSpPr>
        <p:spPr>
          <a:xfrm>
            <a:off x="5514079" y="488632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Manage</a:t>
            </a:r>
          </a:p>
        </p:txBody>
      </p:sp>
      <p:sp>
        <p:nvSpPr>
          <p:cNvPr id="23" name="Text Placeholder 4">
            <a:extLst>
              <a:ext uri="{FF2B5EF4-FFF2-40B4-BE49-F238E27FC236}">
                <a16:creationId xmlns:a16="http://schemas.microsoft.com/office/drawing/2014/main" id="{0781F2F7-3882-10AB-1496-50CC4689834A}"/>
              </a:ext>
            </a:extLst>
          </p:cNvPr>
          <p:cNvSpPr txBox="1">
            <a:spLocks/>
          </p:cNvSpPr>
          <p:nvPr/>
        </p:nvSpPr>
        <p:spPr>
          <a:xfrm>
            <a:off x="5514079" y="5900737"/>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Involve partners</a:t>
            </a:r>
          </a:p>
        </p:txBody>
      </p:sp>
    </p:spTree>
    <p:extLst>
      <p:ext uri="{BB962C8B-B14F-4D97-AF65-F5344CB8AC3E}">
        <p14:creationId xmlns:p14="http://schemas.microsoft.com/office/powerpoint/2010/main" val="161354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research process&#10;&#10;Description automatically generated with medium confidence">
            <a:extLst>
              <a:ext uri="{FF2B5EF4-FFF2-40B4-BE49-F238E27FC236}">
                <a16:creationId xmlns:a16="http://schemas.microsoft.com/office/drawing/2014/main" id="{A7C03F23-F77B-E078-FB55-68E828D2FCE0}"/>
              </a:ext>
            </a:extLst>
          </p:cNvPr>
          <p:cNvPicPr>
            <a:picLocks noChangeAspect="1"/>
          </p:cNvPicPr>
          <p:nvPr/>
        </p:nvPicPr>
        <p:blipFill>
          <a:blip r:embed="rId2"/>
          <a:stretch>
            <a:fillRect/>
          </a:stretch>
        </p:blipFill>
        <p:spPr>
          <a:xfrm>
            <a:off x="1309019" y="571101"/>
            <a:ext cx="9573961" cy="5715798"/>
          </a:xfrm>
          <a:prstGeom prst="rect">
            <a:avLst/>
          </a:prstGeom>
        </p:spPr>
      </p:pic>
      <p:sp>
        <p:nvSpPr>
          <p:cNvPr id="11" name="Slide Number Placeholder 3">
            <a:extLst>
              <a:ext uri="{FF2B5EF4-FFF2-40B4-BE49-F238E27FC236}">
                <a16:creationId xmlns:a16="http://schemas.microsoft.com/office/drawing/2014/main" id="{8CFA60DA-D410-E333-D1CD-AFF7E55D498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1</a:t>
            </a:fld>
            <a:endParaRPr lang="en-US" dirty="0"/>
          </a:p>
        </p:txBody>
      </p:sp>
    </p:spTree>
    <p:extLst>
      <p:ext uri="{BB962C8B-B14F-4D97-AF65-F5344CB8AC3E}">
        <p14:creationId xmlns:p14="http://schemas.microsoft.com/office/powerpoint/2010/main" val="34261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2" name="Text Placeholder 4">
            <a:extLst>
              <a:ext uri="{FF2B5EF4-FFF2-40B4-BE49-F238E27FC236}">
                <a16:creationId xmlns:a16="http://schemas.microsoft.com/office/drawing/2014/main" id="{2A190165-990A-5BE2-D2AA-A9367C79322B}"/>
              </a:ext>
            </a:extLst>
          </p:cNvPr>
          <p:cNvSpPr txBox="1">
            <a:spLocks/>
          </p:cNvSpPr>
          <p:nvPr/>
        </p:nvSpPr>
        <p:spPr>
          <a:xfrm>
            <a:off x="-704850"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Budget</a:t>
            </a:r>
          </a:p>
        </p:txBody>
      </p:sp>
      <p:sp>
        <p:nvSpPr>
          <p:cNvPr id="3" name="Text Placeholder 4">
            <a:extLst>
              <a:ext uri="{FF2B5EF4-FFF2-40B4-BE49-F238E27FC236}">
                <a16:creationId xmlns:a16="http://schemas.microsoft.com/office/drawing/2014/main" id="{1069B4D3-A6B0-6CC1-BB6F-FDE84C33C08F}"/>
              </a:ext>
            </a:extLst>
          </p:cNvPr>
          <p:cNvSpPr txBox="1">
            <a:spLocks/>
          </p:cNvSpPr>
          <p:nvPr/>
        </p:nvSpPr>
        <p:spPr>
          <a:xfrm>
            <a:off x="-704850" y="279320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Schedule</a:t>
            </a:r>
          </a:p>
        </p:txBody>
      </p:sp>
      <p:sp>
        <p:nvSpPr>
          <p:cNvPr id="6" name="Text Placeholder 4">
            <a:extLst>
              <a:ext uri="{FF2B5EF4-FFF2-40B4-BE49-F238E27FC236}">
                <a16:creationId xmlns:a16="http://schemas.microsoft.com/office/drawing/2014/main" id="{8A750C46-DFA8-C0FA-2A4C-DD14FE636ADE}"/>
              </a:ext>
            </a:extLst>
          </p:cNvPr>
          <p:cNvSpPr txBox="1">
            <a:spLocks/>
          </p:cNvSpPr>
          <p:nvPr/>
        </p:nvSpPr>
        <p:spPr>
          <a:xfrm>
            <a:off x="-704850" y="381476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CAPI vs PAPI</a:t>
            </a:r>
          </a:p>
        </p:txBody>
      </p:sp>
      <p:sp>
        <p:nvSpPr>
          <p:cNvPr id="7" name="Text Placeholder 4">
            <a:extLst>
              <a:ext uri="{FF2B5EF4-FFF2-40B4-BE49-F238E27FC236}">
                <a16:creationId xmlns:a16="http://schemas.microsoft.com/office/drawing/2014/main" id="{F81A956E-4CD2-2F56-ABF7-F5A2CE96E35C}"/>
              </a:ext>
            </a:extLst>
          </p:cNvPr>
          <p:cNvSpPr txBox="1">
            <a:spLocks/>
          </p:cNvSpPr>
          <p:nvPr/>
        </p:nvSpPr>
        <p:spPr>
          <a:xfrm>
            <a:off x="-704850" y="4914898"/>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(Out)source</a:t>
            </a:r>
          </a:p>
        </p:txBody>
      </p:sp>
      <p:sp>
        <p:nvSpPr>
          <p:cNvPr id="14" name="Text Placeholder 4">
            <a:extLst>
              <a:ext uri="{FF2B5EF4-FFF2-40B4-BE49-F238E27FC236}">
                <a16:creationId xmlns:a16="http://schemas.microsoft.com/office/drawing/2014/main" id="{32DD3F13-1BCB-51F2-552C-AA1950AB37C1}"/>
              </a:ext>
            </a:extLst>
          </p:cNvPr>
          <p:cNvSpPr txBox="1">
            <a:spLocks/>
          </p:cNvSpPr>
          <p:nvPr/>
        </p:nvSpPr>
        <p:spPr>
          <a:xfrm>
            <a:off x="-704850" y="602218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Permits</a:t>
            </a:r>
          </a:p>
        </p:txBody>
      </p:sp>
      <p:sp>
        <p:nvSpPr>
          <p:cNvPr id="15" name="Text Placeholder 4">
            <a:extLst>
              <a:ext uri="{FF2B5EF4-FFF2-40B4-BE49-F238E27FC236}">
                <a16:creationId xmlns:a16="http://schemas.microsoft.com/office/drawing/2014/main" id="{89514736-F77B-2AC0-8D1C-57BF01D0B3A0}"/>
              </a:ext>
            </a:extLst>
          </p:cNvPr>
          <p:cNvSpPr txBox="1">
            <a:spLocks/>
          </p:cNvSpPr>
          <p:nvPr/>
        </p:nvSpPr>
        <p:spPr>
          <a:xfrm>
            <a:off x="234673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Draft, program</a:t>
            </a:r>
          </a:p>
        </p:txBody>
      </p:sp>
      <p:sp>
        <p:nvSpPr>
          <p:cNvPr id="16" name="Text Placeholder 4">
            <a:extLst>
              <a:ext uri="{FF2B5EF4-FFF2-40B4-BE49-F238E27FC236}">
                <a16:creationId xmlns:a16="http://schemas.microsoft.com/office/drawing/2014/main" id="{CDE9CB22-4952-E335-D9CA-CB4C6C7927F6}"/>
              </a:ext>
            </a:extLst>
          </p:cNvPr>
          <p:cNvSpPr txBox="1">
            <a:spLocks/>
          </p:cNvSpPr>
          <p:nvPr/>
        </p:nvSpPr>
        <p:spPr>
          <a:xfrm>
            <a:off x="2346739" y="275748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Pilot</a:t>
            </a:r>
          </a:p>
        </p:txBody>
      </p:sp>
      <p:sp>
        <p:nvSpPr>
          <p:cNvPr id="17" name="Text Placeholder 4">
            <a:extLst>
              <a:ext uri="{FF2B5EF4-FFF2-40B4-BE49-F238E27FC236}">
                <a16:creationId xmlns:a16="http://schemas.microsoft.com/office/drawing/2014/main" id="{ED74A2B2-3A87-EC5C-C0BB-189427C111F3}"/>
              </a:ext>
            </a:extLst>
          </p:cNvPr>
          <p:cNvSpPr txBox="1">
            <a:spLocks/>
          </p:cNvSpPr>
          <p:nvPr/>
        </p:nvSpPr>
        <p:spPr>
          <a:xfrm>
            <a:off x="2346739" y="377190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Translate</a:t>
            </a:r>
          </a:p>
        </p:txBody>
      </p:sp>
      <p:sp>
        <p:nvSpPr>
          <p:cNvPr id="18" name="Text Placeholder 4">
            <a:extLst>
              <a:ext uri="{FF2B5EF4-FFF2-40B4-BE49-F238E27FC236}">
                <a16:creationId xmlns:a16="http://schemas.microsoft.com/office/drawing/2014/main" id="{D85679C5-30EB-667E-7753-C2E465AD2E38}"/>
              </a:ext>
            </a:extLst>
          </p:cNvPr>
          <p:cNvSpPr txBox="1">
            <a:spLocks/>
          </p:cNvSpPr>
          <p:nvPr/>
        </p:nvSpPr>
        <p:spPr>
          <a:xfrm>
            <a:off x="2346739" y="48053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Repeat</a:t>
            </a:r>
          </a:p>
        </p:txBody>
      </p:sp>
      <p:sp>
        <p:nvSpPr>
          <p:cNvPr id="19" name="Text Placeholder 4">
            <a:extLst>
              <a:ext uri="{FF2B5EF4-FFF2-40B4-BE49-F238E27FC236}">
                <a16:creationId xmlns:a16="http://schemas.microsoft.com/office/drawing/2014/main" id="{7D221B68-BEA3-DAE2-0C53-B685A5B264F8}"/>
              </a:ext>
            </a:extLst>
          </p:cNvPr>
          <p:cNvSpPr txBox="1">
            <a:spLocks/>
          </p:cNvSpPr>
          <p:nvPr/>
        </p:nvSpPr>
        <p:spPr>
          <a:xfrm>
            <a:off x="5507244"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Recruit</a:t>
            </a:r>
          </a:p>
        </p:txBody>
      </p:sp>
      <p:sp>
        <p:nvSpPr>
          <p:cNvPr id="20" name="Text Placeholder 4">
            <a:extLst>
              <a:ext uri="{FF2B5EF4-FFF2-40B4-BE49-F238E27FC236}">
                <a16:creationId xmlns:a16="http://schemas.microsoft.com/office/drawing/2014/main" id="{18111DE6-BBDA-1B4F-C0A0-AD05843B2D2D}"/>
              </a:ext>
            </a:extLst>
          </p:cNvPr>
          <p:cNvSpPr txBox="1">
            <a:spLocks/>
          </p:cNvSpPr>
          <p:nvPr/>
        </p:nvSpPr>
        <p:spPr>
          <a:xfrm>
            <a:off x="5500409" y="278844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Train</a:t>
            </a:r>
          </a:p>
        </p:txBody>
      </p:sp>
      <p:sp>
        <p:nvSpPr>
          <p:cNvPr id="21" name="Text Placeholder 4">
            <a:extLst>
              <a:ext uri="{FF2B5EF4-FFF2-40B4-BE49-F238E27FC236}">
                <a16:creationId xmlns:a16="http://schemas.microsoft.com/office/drawing/2014/main" id="{F453C250-C2E1-1106-44D7-B19E17A4FFA6}"/>
              </a:ext>
            </a:extLst>
          </p:cNvPr>
          <p:cNvSpPr txBox="1">
            <a:spLocks/>
          </p:cNvSpPr>
          <p:nvPr/>
        </p:nvSpPr>
        <p:spPr>
          <a:xfrm>
            <a:off x="5507244" y="3829050"/>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Assess</a:t>
            </a:r>
          </a:p>
        </p:txBody>
      </p:sp>
      <p:sp>
        <p:nvSpPr>
          <p:cNvPr id="22" name="Text Placeholder 4">
            <a:extLst>
              <a:ext uri="{FF2B5EF4-FFF2-40B4-BE49-F238E27FC236}">
                <a16:creationId xmlns:a16="http://schemas.microsoft.com/office/drawing/2014/main" id="{5513E1EF-66ED-3F84-EC33-BF6C96A7448D}"/>
              </a:ext>
            </a:extLst>
          </p:cNvPr>
          <p:cNvSpPr txBox="1">
            <a:spLocks/>
          </p:cNvSpPr>
          <p:nvPr/>
        </p:nvSpPr>
        <p:spPr>
          <a:xfrm>
            <a:off x="5514079" y="488632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Manage</a:t>
            </a:r>
          </a:p>
        </p:txBody>
      </p:sp>
      <p:sp>
        <p:nvSpPr>
          <p:cNvPr id="23" name="Text Placeholder 4">
            <a:extLst>
              <a:ext uri="{FF2B5EF4-FFF2-40B4-BE49-F238E27FC236}">
                <a16:creationId xmlns:a16="http://schemas.microsoft.com/office/drawing/2014/main" id="{0781F2F7-3882-10AB-1496-50CC4689834A}"/>
              </a:ext>
            </a:extLst>
          </p:cNvPr>
          <p:cNvSpPr txBox="1">
            <a:spLocks/>
          </p:cNvSpPr>
          <p:nvPr/>
        </p:nvSpPr>
        <p:spPr>
          <a:xfrm>
            <a:off x="5514079" y="5900737"/>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rgbClr val="6C9FB4"/>
                </a:solidFill>
                <a:latin typeface="Fira Sans Condensed Black" panose="020B0A03050000020004" pitchFamily="34" charset="0"/>
              </a:rPr>
              <a:t>Involve partners</a:t>
            </a:r>
          </a:p>
        </p:txBody>
      </p:sp>
      <p:sp>
        <p:nvSpPr>
          <p:cNvPr id="25" name="Text Placeholder 4">
            <a:extLst>
              <a:ext uri="{FF2B5EF4-FFF2-40B4-BE49-F238E27FC236}">
                <a16:creationId xmlns:a16="http://schemas.microsoft.com/office/drawing/2014/main" id="{22E9EFF5-C782-5D8C-BF4B-21085CB0626C}"/>
              </a:ext>
            </a:extLst>
          </p:cNvPr>
          <p:cNvSpPr txBox="1">
            <a:spLocks/>
          </p:cNvSpPr>
          <p:nvPr/>
        </p:nvSpPr>
        <p:spPr>
          <a:xfrm>
            <a:off x="865407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Quality control</a:t>
            </a:r>
          </a:p>
        </p:txBody>
      </p:sp>
      <p:sp>
        <p:nvSpPr>
          <p:cNvPr id="26" name="Text Placeholder 4">
            <a:extLst>
              <a:ext uri="{FF2B5EF4-FFF2-40B4-BE49-F238E27FC236}">
                <a16:creationId xmlns:a16="http://schemas.microsoft.com/office/drawing/2014/main" id="{79789517-473F-8A2A-1B5B-AC01582710A2}"/>
              </a:ext>
            </a:extLst>
          </p:cNvPr>
          <p:cNvSpPr txBox="1">
            <a:spLocks/>
          </p:cNvSpPr>
          <p:nvPr/>
        </p:nvSpPr>
        <p:spPr>
          <a:xfrm>
            <a:off x="8654079" y="287893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Data entry</a:t>
            </a:r>
          </a:p>
        </p:txBody>
      </p:sp>
      <p:sp>
        <p:nvSpPr>
          <p:cNvPr id="27" name="Text Placeholder 4">
            <a:extLst>
              <a:ext uri="{FF2B5EF4-FFF2-40B4-BE49-F238E27FC236}">
                <a16:creationId xmlns:a16="http://schemas.microsoft.com/office/drawing/2014/main" id="{B7316DE4-7B02-AA36-E2DD-2DEAA8AEDA35}"/>
              </a:ext>
            </a:extLst>
          </p:cNvPr>
          <p:cNvSpPr txBox="1">
            <a:spLocks/>
          </p:cNvSpPr>
          <p:nvPr/>
        </p:nvSpPr>
        <p:spPr>
          <a:xfrm>
            <a:off x="8714817" y="3855239"/>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Data flow</a:t>
            </a:r>
          </a:p>
        </p:txBody>
      </p:sp>
      <p:sp>
        <p:nvSpPr>
          <p:cNvPr id="28" name="Text Placeholder 4">
            <a:extLst>
              <a:ext uri="{FF2B5EF4-FFF2-40B4-BE49-F238E27FC236}">
                <a16:creationId xmlns:a16="http://schemas.microsoft.com/office/drawing/2014/main" id="{9D399D3E-0D0C-A6A0-44CA-72A4EE3EB074}"/>
              </a:ext>
            </a:extLst>
          </p:cNvPr>
          <p:cNvSpPr txBox="1">
            <a:spLocks/>
          </p:cNvSpPr>
          <p:nvPr/>
        </p:nvSpPr>
        <p:spPr>
          <a:xfrm>
            <a:off x="8714817" y="48434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Security</a:t>
            </a:r>
          </a:p>
        </p:txBody>
      </p:sp>
      <p:sp>
        <p:nvSpPr>
          <p:cNvPr id="29" name="Text Placeholder 4">
            <a:extLst>
              <a:ext uri="{FF2B5EF4-FFF2-40B4-BE49-F238E27FC236}">
                <a16:creationId xmlns:a16="http://schemas.microsoft.com/office/drawing/2014/main" id="{998FE27F-28DE-FBBF-0023-E69DEA8B2426}"/>
              </a:ext>
            </a:extLst>
          </p:cNvPr>
          <p:cNvSpPr txBox="1">
            <a:spLocks/>
          </p:cNvSpPr>
          <p:nvPr/>
        </p:nvSpPr>
        <p:spPr>
          <a:xfrm>
            <a:off x="8714817" y="5822154"/>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Publication</a:t>
            </a:r>
          </a:p>
        </p:txBody>
      </p:sp>
    </p:spTree>
    <p:extLst>
      <p:ext uri="{BB962C8B-B14F-4D97-AF65-F5344CB8AC3E}">
        <p14:creationId xmlns:p14="http://schemas.microsoft.com/office/powerpoint/2010/main" val="41238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ceberg meme success Meme Generator - Imgflip">
            <a:extLst>
              <a:ext uri="{FF2B5EF4-FFF2-40B4-BE49-F238E27FC236}">
                <a16:creationId xmlns:a16="http://schemas.microsoft.com/office/drawing/2014/main" id="{BE60128A-444D-B0B8-1DB6-C0082595F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136" y="-8091488"/>
            <a:ext cx="25987772" cy="1708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4">
            <a:extLst>
              <a:ext uri="{FF2B5EF4-FFF2-40B4-BE49-F238E27FC236}">
                <a16:creationId xmlns:a16="http://schemas.microsoft.com/office/drawing/2014/main" id="{E351A29B-09C6-F55B-44E9-E0579251A6C8}"/>
              </a:ext>
            </a:extLst>
          </p:cNvPr>
          <p:cNvSpPr>
            <a:spLocks noGrp="1"/>
          </p:cNvSpPr>
          <p:nvPr>
            <p:ph type="body" idx="1"/>
          </p:nvPr>
        </p:nvSpPr>
        <p:spPr>
          <a:xfrm>
            <a:off x="-704850" y="0"/>
            <a:ext cx="4035011" cy="1757363"/>
          </a:xfrm>
        </p:spPr>
        <p:txBody>
          <a:bodyPr>
            <a:normAutofit/>
          </a:bodyPr>
          <a:lstStyle/>
          <a:p>
            <a:pPr marL="88900" indent="0" algn="ctr">
              <a:buNone/>
            </a:pPr>
            <a:r>
              <a:rPr lang="en-US" sz="5400" dirty="0">
                <a:solidFill>
                  <a:schemeClr val="bg1"/>
                </a:solidFill>
                <a:latin typeface="Fira Sans Condensed Black" panose="020B0A03050000020004" pitchFamily="34" charset="0"/>
              </a:rPr>
              <a:t>Plan</a:t>
            </a:r>
          </a:p>
        </p:txBody>
      </p:sp>
      <p:sp>
        <p:nvSpPr>
          <p:cNvPr id="5" name="Text Placeholder 4">
            <a:extLst>
              <a:ext uri="{FF2B5EF4-FFF2-40B4-BE49-F238E27FC236}">
                <a16:creationId xmlns:a16="http://schemas.microsoft.com/office/drawing/2014/main" id="{5716C738-43F6-3EC0-DC14-D3474DF88BD3}"/>
              </a:ext>
            </a:extLst>
          </p:cNvPr>
          <p:cNvSpPr txBox="1">
            <a:spLocks/>
          </p:cNvSpPr>
          <p:nvPr/>
        </p:nvSpPr>
        <p:spPr>
          <a:xfrm>
            <a:off x="2363097"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Design, </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pilot</a:t>
            </a:r>
          </a:p>
        </p:txBody>
      </p:sp>
      <p:sp>
        <p:nvSpPr>
          <p:cNvPr id="8" name="Text Placeholder 4">
            <a:extLst>
              <a:ext uri="{FF2B5EF4-FFF2-40B4-BE49-F238E27FC236}">
                <a16:creationId xmlns:a16="http://schemas.microsoft.com/office/drawing/2014/main" id="{B38635D6-9A81-7409-DC03-8D07F07578BD}"/>
              </a:ext>
            </a:extLst>
          </p:cNvPr>
          <p:cNvSpPr txBox="1">
            <a:spLocks/>
          </p:cNvSpPr>
          <p:nvPr/>
        </p:nvSpPr>
        <p:spPr>
          <a:xfrm>
            <a:off x="5507244"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Collect</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13" name="Text Placeholder 4">
            <a:extLst>
              <a:ext uri="{FF2B5EF4-FFF2-40B4-BE49-F238E27FC236}">
                <a16:creationId xmlns:a16="http://schemas.microsoft.com/office/drawing/2014/main" id="{1983D8FC-63D0-F6A9-4EBE-47173E2348F9}"/>
              </a:ext>
            </a:extLst>
          </p:cNvPr>
          <p:cNvSpPr txBox="1">
            <a:spLocks/>
          </p:cNvSpPr>
          <p:nvPr/>
        </p:nvSpPr>
        <p:spPr>
          <a:xfrm>
            <a:off x="8654079" y="0"/>
            <a:ext cx="4035011" cy="1757363"/>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5400" dirty="0">
                <a:solidFill>
                  <a:schemeClr val="bg1"/>
                </a:solidFill>
                <a:latin typeface="Fira Sans Condensed Black" panose="020B0A03050000020004" pitchFamily="34" charset="0"/>
              </a:rPr>
              <a:t>Manage</a:t>
            </a:r>
            <a:br>
              <a:rPr lang="en-US" sz="5400" dirty="0">
                <a:solidFill>
                  <a:schemeClr val="bg1"/>
                </a:solidFill>
                <a:latin typeface="Fira Sans Condensed Black" panose="020B0A03050000020004" pitchFamily="34" charset="0"/>
              </a:rPr>
            </a:br>
            <a:r>
              <a:rPr lang="en-US" sz="5400" dirty="0">
                <a:solidFill>
                  <a:schemeClr val="bg1"/>
                </a:solidFill>
                <a:latin typeface="Fira Sans Condensed Black" panose="020B0A03050000020004" pitchFamily="34" charset="0"/>
              </a:rPr>
              <a:t>data</a:t>
            </a:r>
          </a:p>
        </p:txBody>
      </p:sp>
      <p:sp>
        <p:nvSpPr>
          <p:cNvPr id="2" name="Text Placeholder 4">
            <a:extLst>
              <a:ext uri="{FF2B5EF4-FFF2-40B4-BE49-F238E27FC236}">
                <a16:creationId xmlns:a16="http://schemas.microsoft.com/office/drawing/2014/main" id="{2A190165-990A-5BE2-D2AA-A9367C79322B}"/>
              </a:ext>
            </a:extLst>
          </p:cNvPr>
          <p:cNvSpPr txBox="1">
            <a:spLocks/>
          </p:cNvSpPr>
          <p:nvPr/>
        </p:nvSpPr>
        <p:spPr>
          <a:xfrm>
            <a:off x="-704850"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Budget</a:t>
            </a:r>
          </a:p>
        </p:txBody>
      </p:sp>
      <p:sp>
        <p:nvSpPr>
          <p:cNvPr id="3" name="Text Placeholder 4">
            <a:extLst>
              <a:ext uri="{FF2B5EF4-FFF2-40B4-BE49-F238E27FC236}">
                <a16:creationId xmlns:a16="http://schemas.microsoft.com/office/drawing/2014/main" id="{1069B4D3-A6B0-6CC1-BB6F-FDE84C33C08F}"/>
              </a:ext>
            </a:extLst>
          </p:cNvPr>
          <p:cNvSpPr txBox="1">
            <a:spLocks/>
          </p:cNvSpPr>
          <p:nvPr/>
        </p:nvSpPr>
        <p:spPr>
          <a:xfrm>
            <a:off x="-704850" y="279320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Schedule</a:t>
            </a:r>
          </a:p>
        </p:txBody>
      </p:sp>
      <p:sp>
        <p:nvSpPr>
          <p:cNvPr id="6" name="Text Placeholder 4">
            <a:extLst>
              <a:ext uri="{FF2B5EF4-FFF2-40B4-BE49-F238E27FC236}">
                <a16:creationId xmlns:a16="http://schemas.microsoft.com/office/drawing/2014/main" id="{8A750C46-DFA8-C0FA-2A4C-DD14FE636ADE}"/>
              </a:ext>
            </a:extLst>
          </p:cNvPr>
          <p:cNvSpPr txBox="1">
            <a:spLocks/>
          </p:cNvSpPr>
          <p:nvPr/>
        </p:nvSpPr>
        <p:spPr>
          <a:xfrm>
            <a:off x="-704850" y="381476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CAPI vs PAPI</a:t>
            </a:r>
          </a:p>
        </p:txBody>
      </p:sp>
      <p:sp>
        <p:nvSpPr>
          <p:cNvPr id="7" name="Text Placeholder 4">
            <a:extLst>
              <a:ext uri="{FF2B5EF4-FFF2-40B4-BE49-F238E27FC236}">
                <a16:creationId xmlns:a16="http://schemas.microsoft.com/office/drawing/2014/main" id="{F81A956E-4CD2-2F56-ABF7-F5A2CE96E35C}"/>
              </a:ext>
            </a:extLst>
          </p:cNvPr>
          <p:cNvSpPr txBox="1">
            <a:spLocks/>
          </p:cNvSpPr>
          <p:nvPr/>
        </p:nvSpPr>
        <p:spPr>
          <a:xfrm>
            <a:off x="-704850" y="4914898"/>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(Out)source</a:t>
            </a:r>
          </a:p>
        </p:txBody>
      </p:sp>
      <p:sp>
        <p:nvSpPr>
          <p:cNvPr id="14" name="Text Placeholder 4">
            <a:extLst>
              <a:ext uri="{FF2B5EF4-FFF2-40B4-BE49-F238E27FC236}">
                <a16:creationId xmlns:a16="http://schemas.microsoft.com/office/drawing/2014/main" id="{32DD3F13-1BCB-51F2-552C-AA1950AB37C1}"/>
              </a:ext>
            </a:extLst>
          </p:cNvPr>
          <p:cNvSpPr txBox="1">
            <a:spLocks/>
          </p:cNvSpPr>
          <p:nvPr/>
        </p:nvSpPr>
        <p:spPr>
          <a:xfrm>
            <a:off x="-704850" y="602218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Permits</a:t>
            </a:r>
          </a:p>
        </p:txBody>
      </p:sp>
      <p:sp>
        <p:nvSpPr>
          <p:cNvPr id="15" name="Text Placeholder 4">
            <a:extLst>
              <a:ext uri="{FF2B5EF4-FFF2-40B4-BE49-F238E27FC236}">
                <a16:creationId xmlns:a16="http://schemas.microsoft.com/office/drawing/2014/main" id="{89514736-F77B-2AC0-8D1C-57BF01D0B3A0}"/>
              </a:ext>
            </a:extLst>
          </p:cNvPr>
          <p:cNvSpPr txBox="1">
            <a:spLocks/>
          </p:cNvSpPr>
          <p:nvPr/>
        </p:nvSpPr>
        <p:spPr>
          <a:xfrm>
            <a:off x="234673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Draft, program</a:t>
            </a:r>
          </a:p>
        </p:txBody>
      </p:sp>
      <p:sp>
        <p:nvSpPr>
          <p:cNvPr id="16" name="Text Placeholder 4">
            <a:extLst>
              <a:ext uri="{FF2B5EF4-FFF2-40B4-BE49-F238E27FC236}">
                <a16:creationId xmlns:a16="http://schemas.microsoft.com/office/drawing/2014/main" id="{CDE9CB22-4952-E335-D9CA-CB4C6C7927F6}"/>
              </a:ext>
            </a:extLst>
          </p:cNvPr>
          <p:cNvSpPr txBox="1">
            <a:spLocks/>
          </p:cNvSpPr>
          <p:nvPr/>
        </p:nvSpPr>
        <p:spPr>
          <a:xfrm>
            <a:off x="2346739" y="2757486"/>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Pilot</a:t>
            </a:r>
          </a:p>
        </p:txBody>
      </p:sp>
      <p:sp>
        <p:nvSpPr>
          <p:cNvPr id="17" name="Text Placeholder 4">
            <a:extLst>
              <a:ext uri="{FF2B5EF4-FFF2-40B4-BE49-F238E27FC236}">
                <a16:creationId xmlns:a16="http://schemas.microsoft.com/office/drawing/2014/main" id="{ED74A2B2-3A87-EC5C-C0BB-189427C111F3}"/>
              </a:ext>
            </a:extLst>
          </p:cNvPr>
          <p:cNvSpPr txBox="1">
            <a:spLocks/>
          </p:cNvSpPr>
          <p:nvPr/>
        </p:nvSpPr>
        <p:spPr>
          <a:xfrm>
            <a:off x="2346739" y="377190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Translate</a:t>
            </a:r>
          </a:p>
        </p:txBody>
      </p:sp>
      <p:sp>
        <p:nvSpPr>
          <p:cNvPr id="18" name="Text Placeholder 4">
            <a:extLst>
              <a:ext uri="{FF2B5EF4-FFF2-40B4-BE49-F238E27FC236}">
                <a16:creationId xmlns:a16="http://schemas.microsoft.com/office/drawing/2014/main" id="{D85679C5-30EB-667E-7753-C2E465AD2E38}"/>
              </a:ext>
            </a:extLst>
          </p:cNvPr>
          <p:cNvSpPr txBox="1">
            <a:spLocks/>
          </p:cNvSpPr>
          <p:nvPr/>
        </p:nvSpPr>
        <p:spPr>
          <a:xfrm>
            <a:off x="2346739" y="48053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Repeat</a:t>
            </a:r>
          </a:p>
        </p:txBody>
      </p:sp>
      <p:sp>
        <p:nvSpPr>
          <p:cNvPr id="19" name="Text Placeholder 4">
            <a:extLst>
              <a:ext uri="{FF2B5EF4-FFF2-40B4-BE49-F238E27FC236}">
                <a16:creationId xmlns:a16="http://schemas.microsoft.com/office/drawing/2014/main" id="{7D221B68-BEA3-DAE2-0C53-B685A5B264F8}"/>
              </a:ext>
            </a:extLst>
          </p:cNvPr>
          <p:cNvSpPr txBox="1">
            <a:spLocks/>
          </p:cNvSpPr>
          <p:nvPr/>
        </p:nvSpPr>
        <p:spPr>
          <a:xfrm>
            <a:off x="5507244"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Recruit</a:t>
            </a:r>
          </a:p>
        </p:txBody>
      </p:sp>
      <p:sp>
        <p:nvSpPr>
          <p:cNvPr id="20" name="Text Placeholder 4">
            <a:extLst>
              <a:ext uri="{FF2B5EF4-FFF2-40B4-BE49-F238E27FC236}">
                <a16:creationId xmlns:a16="http://schemas.microsoft.com/office/drawing/2014/main" id="{18111DE6-BBDA-1B4F-C0A0-AD05843B2D2D}"/>
              </a:ext>
            </a:extLst>
          </p:cNvPr>
          <p:cNvSpPr txBox="1">
            <a:spLocks/>
          </p:cNvSpPr>
          <p:nvPr/>
        </p:nvSpPr>
        <p:spPr>
          <a:xfrm>
            <a:off x="5500409" y="278844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Train</a:t>
            </a:r>
          </a:p>
        </p:txBody>
      </p:sp>
      <p:sp>
        <p:nvSpPr>
          <p:cNvPr id="21" name="Text Placeholder 4">
            <a:extLst>
              <a:ext uri="{FF2B5EF4-FFF2-40B4-BE49-F238E27FC236}">
                <a16:creationId xmlns:a16="http://schemas.microsoft.com/office/drawing/2014/main" id="{F453C250-C2E1-1106-44D7-B19E17A4FFA6}"/>
              </a:ext>
            </a:extLst>
          </p:cNvPr>
          <p:cNvSpPr txBox="1">
            <a:spLocks/>
          </p:cNvSpPr>
          <p:nvPr/>
        </p:nvSpPr>
        <p:spPr>
          <a:xfrm>
            <a:off x="5507244" y="3829050"/>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Assess</a:t>
            </a:r>
          </a:p>
        </p:txBody>
      </p:sp>
      <p:sp>
        <p:nvSpPr>
          <p:cNvPr id="22" name="Text Placeholder 4">
            <a:extLst>
              <a:ext uri="{FF2B5EF4-FFF2-40B4-BE49-F238E27FC236}">
                <a16:creationId xmlns:a16="http://schemas.microsoft.com/office/drawing/2014/main" id="{5513E1EF-66ED-3F84-EC33-BF6C96A7448D}"/>
              </a:ext>
            </a:extLst>
          </p:cNvPr>
          <p:cNvSpPr txBox="1">
            <a:spLocks/>
          </p:cNvSpPr>
          <p:nvPr/>
        </p:nvSpPr>
        <p:spPr>
          <a:xfrm>
            <a:off x="5514079" y="488632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Manage</a:t>
            </a:r>
          </a:p>
        </p:txBody>
      </p:sp>
      <p:sp>
        <p:nvSpPr>
          <p:cNvPr id="23" name="Text Placeholder 4">
            <a:extLst>
              <a:ext uri="{FF2B5EF4-FFF2-40B4-BE49-F238E27FC236}">
                <a16:creationId xmlns:a16="http://schemas.microsoft.com/office/drawing/2014/main" id="{0781F2F7-3882-10AB-1496-50CC4689834A}"/>
              </a:ext>
            </a:extLst>
          </p:cNvPr>
          <p:cNvSpPr txBox="1">
            <a:spLocks/>
          </p:cNvSpPr>
          <p:nvPr/>
        </p:nvSpPr>
        <p:spPr>
          <a:xfrm>
            <a:off x="5514079" y="5900737"/>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Involve partners</a:t>
            </a:r>
          </a:p>
        </p:txBody>
      </p:sp>
      <p:sp>
        <p:nvSpPr>
          <p:cNvPr id="25" name="Text Placeholder 4">
            <a:extLst>
              <a:ext uri="{FF2B5EF4-FFF2-40B4-BE49-F238E27FC236}">
                <a16:creationId xmlns:a16="http://schemas.microsoft.com/office/drawing/2014/main" id="{22E9EFF5-C782-5D8C-BF4B-21085CB0626C}"/>
              </a:ext>
            </a:extLst>
          </p:cNvPr>
          <p:cNvSpPr txBox="1">
            <a:spLocks/>
          </p:cNvSpPr>
          <p:nvPr/>
        </p:nvSpPr>
        <p:spPr>
          <a:xfrm>
            <a:off x="8654079" y="1757363"/>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Quality control</a:t>
            </a:r>
          </a:p>
        </p:txBody>
      </p:sp>
      <p:sp>
        <p:nvSpPr>
          <p:cNvPr id="26" name="Text Placeholder 4">
            <a:extLst>
              <a:ext uri="{FF2B5EF4-FFF2-40B4-BE49-F238E27FC236}">
                <a16:creationId xmlns:a16="http://schemas.microsoft.com/office/drawing/2014/main" id="{79789517-473F-8A2A-1B5B-AC01582710A2}"/>
              </a:ext>
            </a:extLst>
          </p:cNvPr>
          <p:cNvSpPr txBox="1">
            <a:spLocks/>
          </p:cNvSpPr>
          <p:nvPr/>
        </p:nvSpPr>
        <p:spPr>
          <a:xfrm>
            <a:off x="8654079" y="2878931"/>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Data entry</a:t>
            </a:r>
          </a:p>
        </p:txBody>
      </p:sp>
      <p:sp>
        <p:nvSpPr>
          <p:cNvPr id="27" name="Text Placeholder 4">
            <a:extLst>
              <a:ext uri="{FF2B5EF4-FFF2-40B4-BE49-F238E27FC236}">
                <a16:creationId xmlns:a16="http://schemas.microsoft.com/office/drawing/2014/main" id="{B7316DE4-7B02-AA36-E2DD-2DEAA8AEDA35}"/>
              </a:ext>
            </a:extLst>
          </p:cNvPr>
          <p:cNvSpPr txBox="1">
            <a:spLocks/>
          </p:cNvSpPr>
          <p:nvPr/>
        </p:nvSpPr>
        <p:spPr>
          <a:xfrm>
            <a:off x="8714817" y="3855239"/>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Data flow</a:t>
            </a:r>
          </a:p>
        </p:txBody>
      </p:sp>
      <p:sp>
        <p:nvSpPr>
          <p:cNvPr id="28" name="Text Placeholder 4">
            <a:extLst>
              <a:ext uri="{FF2B5EF4-FFF2-40B4-BE49-F238E27FC236}">
                <a16:creationId xmlns:a16="http://schemas.microsoft.com/office/drawing/2014/main" id="{9D399D3E-0D0C-A6A0-44CA-72A4EE3EB074}"/>
              </a:ext>
            </a:extLst>
          </p:cNvPr>
          <p:cNvSpPr txBox="1">
            <a:spLocks/>
          </p:cNvSpPr>
          <p:nvPr/>
        </p:nvSpPr>
        <p:spPr>
          <a:xfrm>
            <a:off x="8714817" y="4843462"/>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Security</a:t>
            </a:r>
          </a:p>
        </p:txBody>
      </p:sp>
      <p:sp>
        <p:nvSpPr>
          <p:cNvPr id="29" name="Text Placeholder 4">
            <a:extLst>
              <a:ext uri="{FF2B5EF4-FFF2-40B4-BE49-F238E27FC236}">
                <a16:creationId xmlns:a16="http://schemas.microsoft.com/office/drawing/2014/main" id="{998FE27F-28DE-FBBF-0023-E69DEA8B2426}"/>
              </a:ext>
            </a:extLst>
          </p:cNvPr>
          <p:cNvSpPr txBox="1">
            <a:spLocks/>
          </p:cNvSpPr>
          <p:nvPr/>
        </p:nvSpPr>
        <p:spPr>
          <a:xfrm>
            <a:off x="8714817" y="5822154"/>
            <a:ext cx="4035011" cy="11001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pPr marL="88900" indent="0" algn="ctr">
              <a:buFont typeface="Arial"/>
              <a:buNone/>
            </a:pPr>
            <a:r>
              <a:rPr lang="en-US" sz="3200" dirty="0">
                <a:solidFill>
                  <a:schemeClr val="bg1"/>
                </a:solidFill>
                <a:latin typeface="Fira Sans Condensed Black" panose="020B0A03050000020004" pitchFamily="34" charset="0"/>
              </a:rPr>
              <a:t>Publication</a:t>
            </a:r>
          </a:p>
        </p:txBody>
      </p:sp>
    </p:spTree>
    <p:extLst>
      <p:ext uri="{BB962C8B-B14F-4D97-AF65-F5344CB8AC3E}">
        <p14:creationId xmlns:p14="http://schemas.microsoft.com/office/powerpoint/2010/main" val="4677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Ethical principles</a:t>
            </a:r>
          </a:p>
        </p:txBody>
      </p:sp>
      <p:sp>
        <p:nvSpPr>
          <p:cNvPr id="5" name="Slide Number Placeholder 4">
            <a:extLst>
              <a:ext uri="{FF2B5EF4-FFF2-40B4-BE49-F238E27FC236}">
                <a16:creationId xmlns:a16="http://schemas.microsoft.com/office/drawing/2014/main" id="{B231FF0E-78F0-FEF2-7651-259E1809A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8536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g2494f1b2531_0_388"/>
          <p:cNvSpPr txBox="1">
            <a:spLocks noGrp="1"/>
          </p:cNvSpPr>
          <p:nvPr>
            <p:ph type="subTitle" idx="1"/>
          </p:nvPr>
        </p:nvSpPr>
        <p:spPr>
          <a:xfrm>
            <a:off x="188527" y="1497874"/>
            <a:ext cx="8638217" cy="4957365"/>
          </a:xfrm>
          <a:prstGeom prst="rect">
            <a:avLst/>
          </a:prstGeom>
          <a:noFill/>
          <a:ln>
            <a:noFill/>
          </a:ln>
        </p:spPr>
        <p:txBody>
          <a:bodyPr spcFirstLastPara="1" wrap="square" lIns="91425" tIns="45700" rIns="91425" bIns="45700" anchor="t" anchorCtr="0">
            <a:noAutofit/>
          </a:bodyPr>
          <a:lstStyle/>
          <a:p>
            <a:pPr marL="609600" lvl="0" indent="-457200" algn="l" rtl="0">
              <a:lnSpc>
                <a:spcPct val="115000"/>
              </a:lnSpc>
              <a:spcBef>
                <a:spcPts val="400"/>
              </a:spcBef>
              <a:spcAft>
                <a:spcPts val="0"/>
              </a:spcAft>
              <a:buSzPts val="2400"/>
              <a:buAutoNum type="arabicPeriod"/>
            </a:pPr>
            <a:r>
              <a:rPr lang="en-US" sz="2400" b="1" dirty="0">
                <a:solidFill>
                  <a:schemeClr val="tx1"/>
                </a:solidFill>
              </a:rPr>
              <a:t>Nazi experimentation </a:t>
            </a:r>
            <a:endParaRPr sz="2400" b="1"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Nuremberg Trials (1945-46) </a:t>
            </a:r>
            <a:endParaRPr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a:t>
            </a:r>
            <a:r>
              <a:rPr lang="en-US" dirty="0">
                <a:solidFill>
                  <a:srgbClr val="A93E31"/>
                </a:solidFill>
              </a:rPr>
              <a:t>Nuremberg Code</a:t>
            </a:r>
            <a:r>
              <a:rPr lang="en-US" dirty="0">
                <a:solidFill>
                  <a:schemeClr val="tx1"/>
                </a:solidFill>
              </a:rPr>
              <a:t> (1947)</a:t>
            </a:r>
            <a:endParaRPr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Declaration of Helsinki (1964)</a:t>
            </a:r>
            <a:endParaRPr dirty="0">
              <a:solidFill>
                <a:schemeClr val="tx1"/>
              </a:solidFill>
            </a:endParaRPr>
          </a:p>
          <a:p>
            <a:pPr marL="609600" lvl="0" indent="-431800" algn="l" rtl="0">
              <a:lnSpc>
                <a:spcPct val="115000"/>
              </a:lnSpc>
              <a:spcBef>
                <a:spcPts val="1300"/>
              </a:spcBef>
              <a:spcAft>
                <a:spcPts val="0"/>
              </a:spcAft>
              <a:buSzPts val="2000"/>
              <a:buAutoNum type="arabicPeriod" startAt="2"/>
            </a:pPr>
            <a:r>
              <a:rPr lang="en-US" sz="2400" b="1" dirty="0">
                <a:solidFill>
                  <a:schemeClr val="tx1"/>
                </a:solidFill>
              </a:rPr>
              <a:t>Public Health Service’s Tuskegee </a:t>
            </a:r>
            <a:br>
              <a:rPr lang="en-US" sz="2400" b="1" dirty="0">
                <a:solidFill>
                  <a:schemeClr val="tx1"/>
                </a:solidFill>
              </a:rPr>
            </a:br>
            <a:r>
              <a:rPr lang="en-US" sz="2400" b="1" dirty="0">
                <a:solidFill>
                  <a:schemeClr val="tx1"/>
                </a:solidFill>
              </a:rPr>
              <a:t>Syphilis Study (1932-72)</a:t>
            </a:r>
            <a:endParaRPr sz="2400" b="1"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a:t>
            </a:r>
            <a:r>
              <a:rPr lang="en-US" dirty="0">
                <a:solidFill>
                  <a:schemeClr val="tx1">
                    <a:lumMod val="95000"/>
                    <a:lumOff val="5000"/>
                  </a:schemeClr>
                </a:solidFill>
              </a:rPr>
              <a:t>National Research Act </a:t>
            </a:r>
            <a:endParaRPr dirty="0">
              <a:solidFill>
                <a:schemeClr val="tx1">
                  <a:lumMod val="95000"/>
                  <a:lumOff val="5000"/>
                </a:schemeClr>
              </a:solidFill>
            </a:endParaRPr>
          </a:p>
          <a:p>
            <a:pPr marL="609600" lvl="0" indent="0" algn="l" rtl="0">
              <a:lnSpc>
                <a:spcPct val="115000"/>
              </a:lnSpc>
              <a:spcBef>
                <a:spcPts val="1300"/>
              </a:spcBef>
              <a:spcAft>
                <a:spcPts val="1300"/>
              </a:spcAft>
              <a:buSzPts val="1900"/>
              <a:buNone/>
            </a:pPr>
            <a:r>
              <a:rPr lang="en-US" dirty="0">
                <a:solidFill>
                  <a:schemeClr val="tx1">
                    <a:lumMod val="95000"/>
                    <a:lumOff val="5000"/>
                  </a:schemeClr>
                </a:solidFill>
              </a:rPr>
              <a:t>→ The Belmont Report (1978</a:t>
            </a:r>
            <a:r>
              <a:rPr lang="en-US" dirty="0">
                <a:solidFill>
                  <a:schemeClr val="tx1"/>
                </a:solidFill>
              </a:rPr>
              <a:t>)</a:t>
            </a:r>
            <a:endParaRPr dirty="0">
              <a:solidFill>
                <a:schemeClr val="tx1"/>
              </a:solidFill>
            </a:endParaRPr>
          </a:p>
        </p:txBody>
      </p:sp>
      <p:pic>
        <p:nvPicPr>
          <p:cNvPr id="604" name="Google Shape;604;g2494f1b2531_0_388"/>
          <p:cNvPicPr preferRelativeResize="0"/>
          <p:nvPr/>
        </p:nvPicPr>
        <p:blipFill rotWithShape="1">
          <a:blip r:embed="rId3">
            <a:alphaModFix/>
          </a:blip>
          <a:srcRect/>
          <a:stretch/>
        </p:blipFill>
        <p:spPr>
          <a:xfrm>
            <a:off x="6559280" y="1527939"/>
            <a:ext cx="5510800" cy="4598074"/>
          </a:xfrm>
          <a:prstGeom prst="rect">
            <a:avLst/>
          </a:prstGeom>
          <a:noFill/>
          <a:ln w="38100" cap="flat" cmpd="sng">
            <a:solidFill>
              <a:srgbClr val="A93E31"/>
            </a:solidFill>
            <a:prstDash val="solid"/>
            <a:round/>
            <a:headEnd type="none" w="sm" len="sm"/>
            <a:tailEnd type="none" w="sm" len="sm"/>
          </a:ln>
        </p:spPr>
      </p:pic>
      <p:sp>
        <p:nvSpPr>
          <p:cNvPr id="607" name="Google Shape;607;g2494f1b2531_0_388"/>
          <p:cNvSpPr txBox="1"/>
          <p:nvPr/>
        </p:nvSpPr>
        <p:spPr>
          <a:xfrm>
            <a:off x="6215075" y="6109025"/>
            <a:ext cx="3000000" cy="3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50" i="1">
                <a:solidFill>
                  <a:schemeClr val="dk2"/>
                </a:solidFill>
                <a:highlight>
                  <a:srgbClr val="FFFFFF"/>
                </a:highlight>
              </a:rPr>
              <a:t>AP Images</a:t>
            </a:r>
            <a:endParaRPr>
              <a:solidFill>
                <a:schemeClr val="dk2"/>
              </a:solidFill>
            </a:endParaRPr>
          </a:p>
        </p:txBody>
      </p:sp>
      <p:sp>
        <p:nvSpPr>
          <p:cNvPr id="3" name="Title 2">
            <a:extLst>
              <a:ext uri="{FF2B5EF4-FFF2-40B4-BE49-F238E27FC236}">
                <a16:creationId xmlns:a16="http://schemas.microsoft.com/office/drawing/2014/main" id="{C52B73DF-79FA-F6A6-2FD7-74A5736686B9}"/>
              </a:ext>
            </a:extLst>
          </p:cNvPr>
          <p:cNvSpPr>
            <a:spLocks noGrp="1"/>
          </p:cNvSpPr>
          <p:nvPr>
            <p:ph type="ctrTitle"/>
          </p:nvPr>
        </p:nvSpPr>
        <p:spPr/>
        <p:txBody>
          <a:bodyPr/>
          <a:lstStyle/>
          <a:p>
            <a:r>
              <a:rPr lang="en-US" dirty="0"/>
              <a:t>Origins of today’s ethical standards</a:t>
            </a:r>
          </a:p>
        </p:txBody>
      </p:sp>
      <p:sp>
        <p:nvSpPr>
          <p:cNvPr id="4" name="Google Shape;1378;g115d20e1238_0_472">
            <a:extLst>
              <a:ext uri="{FF2B5EF4-FFF2-40B4-BE49-F238E27FC236}">
                <a16:creationId xmlns:a16="http://schemas.microsoft.com/office/drawing/2014/main" id="{5CE85D32-7EA7-5CAF-EF4C-769EEF7F0C22}"/>
              </a:ext>
            </a:extLst>
          </p:cNvPr>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22</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2" name="Google Shape;602;g2494f1b2531_0_388"/>
          <p:cNvSpPr txBox="1">
            <a:spLocks noGrp="1"/>
          </p:cNvSpPr>
          <p:nvPr>
            <p:ph type="subTitle" idx="1"/>
          </p:nvPr>
        </p:nvSpPr>
        <p:spPr>
          <a:xfrm>
            <a:off x="188527" y="1497874"/>
            <a:ext cx="8638217" cy="4957365"/>
          </a:xfrm>
          <a:prstGeom prst="rect">
            <a:avLst/>
          </a:prstGeom>
          <a:noFill/>
          <a:ln>
            <a:noFill/>
          </a:ln>
        </p:spPr>
        <p:txBody>
          <a:bodyPr spcFirstLastPara="1" wrap="square" lIns="91425" tIns="45700" rIns="91425" bIns="45700" anchor="t" anchorCtr="0">
            <a:noAutofit/>
          </a:bodyPr>
          <a:lstStyle/>
          <a:p>
            <a:pPr marL="609600" lvl="0" indent="-457200" algn="l" rtl="0">
              <a:lnSpc>
                <a:spcPct val="115000"/>
              </a:lnSpc>
              <a:spcBef>
                <a:spcPts val="400"/>
              </a:spcBef>
              <a:spcAft>
                <a:spcPts val="0"/>
              </a:spcAft>
              <a:buSzPts val="2400"/>
              <a:buAutoNum type="arabicPeriod"/>
            </a:pPr>
            <a:r>
              <a:rPr lang="en-US" sz="2400" b="1" dirty="0">
                <a:solidFill>
                  <a:schemeClr val="tx1"/>
                </a:solidFill>
              </a:rPr>
              <a:t>Nazi experimentation </a:t>
            </a:r>
            <a:endParaRPr sz="2400" b="1"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a:t>
            </a:r>
            <a:r>
              <a:rPr lang="en-US" dirty="0">
                <a:solidFill>
                  <a:schemeClr val="tx1">
                    <a:lumMod val="95000"/>
                    <a:lumOff val="5000"/>
                  </a:schemeClr>
                </a:solidFill>
              </a:rPr>
              <a:t>Nuremberg Trials (1945-46) </a:t>
            </a:r>
            <a:endParaRPr dirty="0">
              <a:solidFill>
                <a:schemeClr val="tx1">
                  <a:lumMod val="95000"/>
                  <a:lumOff val="5000"/>
                </a:schemeClr>
              </a:solidFill>
            </a:endParaRPr>
          </a:p>
          <a:p>
            <a:pPr marL="609600" lvl="0" indent="0" algn="l" rtl="0">
              <a:lnSpc>
                <a:spcPct val="115000"/>
              </a:lnSpc>
              <a:spcBef>
                <a:spcPts val="1300"/>
              </a:spcBef>
              <a:spcAft>
                <a:spcPts val="0"/>
              </a:spcAft>
              <a:buSzPts val="1900"/>
              <a:buNone/>
            </a:pPr>
            <a:r>
              <a:rPr lang="en-US" dirty="0">
                <a:solidFill>
                  <a:schemeClr val="tx1">
                    <a:lumMod val="95000"/>
                    <a:lumOff val="5000"/>
                  </a:schemeClr>
                </a:solidFill>
              </a:rPr>
              <a:t>→ Nuremberg Code (1947)</a:t>
            </a:r>
            <a:endParaRPr dirty="0">
              <a:solidFill>
                <a:schemeClr val="tx1">
                  <a:lumMod val="95000"/>
                  <a:lumOff val="5000"/>
                </a:schemeClr>
              </a:solidFill>
            </a:endParaRPr>
          </a:p>
          <a:p>
            <a:pPr marL="609600" lvl="0" indent="0" algn="l" rtl="0">
              <a:lnSpc>
                <a:spcPct val="115000"/>
              </a:lnSpc>
              <a:spcBef>
                <a:spcPts val="1300"/>
              </a:spcBef>
              <a:spcAft>
                <a:spcPts val="0"/>
              </a:spcAft>
              <a:buSzPts val="1900"/>
              <a:buNone/>
            </a:pPr>
            <a:r>
              <a:rPr lang="en-US" dirty="0">
                <a:solidFill>
                  <a:schemeClr val="tx1">
                    <a:lumMod val="95000"/>
                    <a:lumOff val="5000"/>
                  </a:schemeClr>
                </a:solidFill>
              </a:rPr>
              <a:t>→ Declaration of Helsinki </a:t>
            </a:r>
            <a:r>
              <a:rPr lang="en-US" dirty="0">
                <a:solidFill>
                  <a:schemeClr val="tx1"/>
                </a:solidFill>
              </a:rPr>
              <a:t>(1964)</a:t>
            </a:r>
            <a:endParaRPr dirty="0">
              <a:solidFill>
                <a:schemeClr val="tx1"/>
              </a:solidFill>
            </a:endParaRPr>
          </a:p>
          <a:p>
            <a:pPr marL="609600" lvl="0" indent="-431800" algn="l" rtl="0">
              <a:lnSpc>
                <a:spcPct val="115000"/>
              </a:lnSpc>
              <a:spcBef>
                <a:spcPts val="1300"/>
              </a:spcBef>
              <a:spcAft>
                <a:spcPts val="0"/>
              </a:spcAft>
              <a:buSzPts val="2000"/>
              <a:buAutoNum type="arabicPeriod" startAt="2"/>
            </a:pPr>
            <a:r>
              <a:rPr lang="en-US" sz="2400" b="1" dirty="0">
                <a:solidFill>
                  <a:schemeClr val="tx1"/>
                </a:solidFill>
              </a:rPr>
              <a:t>Public Health Service’s Tuskegee </a:t>
            </a:r>
            <a:br>
              <a:rPr lang="en-US" sz="2400" b="1" dirty="0">
                <a:solidFill>
                  <a:schemeClr val="tx1"/>
                </a:solidFill>
              </a:rPr>
            </a:br>
            <a:r>
              <a:rPr lang="en-US" sz="2400" b="1" dirty="0">
                <a:solidFill>
                  <a:schemeClr val="tx1"/>
                </a:solidFill>
              </a:rPr>
              <a:t>Syphilis Study (1932-72)</a:t>
            </a:r>
            <a:endParaRPr sz="2400" b="1" dirty="0">
              <a:solidFill>
                <a:schemeClr val="tx1"/>
              </a:solidFill>
            </a:endParaRPr>
          </a:p>
          <a:p>
            <a:pPr marL="609600" lvl="0" indent="0" algn="l" rtl="0">
              <a:lnSpc>
                <a:spcPct val="115000"/>
              </a:lnSpc>
              <a:spcBef>
                <a:spcPts val="1300"/>
              </a:spcBef>
              <a:spcAft>
                <a:spcPts val="0"/>
              </a:spcAft>
              <a:buSzPts val="1900"/>
              <a:buNone/>
            </a:pPr>
            <a:r>
              <a:rPr lang="en-US" dirty="0">
                <a:solidFill>
                  <a:schemeClr val="tx1"/>
                </a:solidFill>
              </a:rPr>
              <a:t>→ National Research Act </a:t>
            </a:r>
            <a:endParaRPr dirty="0">
              <a:solidFill>
                <a:schemeClr val="tx1"/>
              </a:solidFill>
            </a:endParaRPr>
          </a:p>
          <a:p>
            <a:pPr marL="609600" lvl="0" indent="0" algn="l" rtl="0">
              <a:lnSpc>
                <a:spcPct val="115000"/>
              </a:lnSpc>
              <a:spcBef>
                <a:spcPts val="1300"/>
              </a:spcBef>
              <a:spcAft>
                <a:spcPts val="1300"/>
              </a:spcAft>
              <a:buSzPts val="1900"/>
              <a:buNone/>
            </a:pPr>
            <a:r>
              <a:rPr lang="en-US" dirty="0">
                <a:solidFill>
                  <a:schemeClr val="tx1"/>
                </a:solidFill>
              </a:rPr>
              <a:t>→ </a:t>
            </a:r>
            <a:r>
              <a:rPr lang="en-US" dirty="0">
                <a:solidFill>
                  <a:srgbClr val="A93E31"/>
                </a:solidFill>
              </a:rPr>
              <a:t>The Belmont Report</a:t>
            </a:r>
            <a:r>
              <a:rPr lang="en-US" dirty="0">
                <a:solidFill>
                  <a:schemeClr val="tx1"/>
                </a:solidFill>
              </a:rPr>
              <a:t> (1978)</a:t>
            </a:r>
            <a:endParaRPr dirty="0">
              <a:solidFill>
                <a:schemeClr val="tx1"/>
              </a:solidFill>
            </a:endParaRPr>
          </a:p>
        </p:txBody>
      </p:sp>
      <p:sp>
        <p:nvSpPr>
          <p:cNvPr id="607" name="Google Shape;607;g2494f1b2531_0_388"/>
          <p:cNvSpPr txBox="1"/>
          <p:nvPr/>
        </p:nvSpPr>
        <p:spPr>
          <a:xfrm>
            <a:off x="6215074" y="5684903"/>
            <a:ext cx="5179954"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50" i="1" dirty="0">
                <a:solidFill>
                  <a:schemeClr val="dk2"/>
                </a:solidFill>
                <a:highlight>
                  <a:srgbClr val="FFFFFF"/>
                </a:highlight>
              </a:rPr>
              <a:t>Department of Health, Education, and Welfare. Public Health Service. Health Services and Mental Health Administration. Center for Disease Control. Venereal Disease Branch (1970 - 1973)</a:t>
            </a:r>
            <a:endParaRPr dirty="0">
              <a:solidFill>
                <a:schemeClr val="dk2"/>
              </a:solidFill>
            </a:endParaRPr>
          </a:p>
        </p:txBody>
      </p:sp>
      <p:sp>
        <p:nvSpPr>
          <p:cNvPr id="3" name="Title 2">
            <a:extLst>
              <a:ext uri="{FF2B5EF4-FFF2-40B4-BE49-F238E27FC236}">
                <a16:creationId xmlns:a16="http://schemas.microsoft.com/office/drawing/2014/main" id="{C52B73DF-79FA-F6A6-2FD7-74A5736686B9}"/>
              </a:ext>
            </a:extLst>
          </p:cNvPr>
          <p:cNvSpPr>
            <a:spLocks noGrp="1"/>
          </p:cNvSpPr>
          <p:nvPr>
            <p:ph type="ctrTitle"/>
          </p:nvPr>
        </p:nvSpPr>
        <p:spPr/>
        <p:txBody>
          <a:bodyPr/>
          <a:lstStyle/>
          <a:p>
            <a:r>
              <a:rPr lang="en-US" dirty="0"/>
              <a:t>Origins of today’s ethical standards</a:t>
            </a:r>
          </a:p>
        </p:txBody>
      </p:sp>
      <p:sp>
        <p:nvSpPr>
          <p:cNvPr id="4" name="Google Shape;1378;g115d20e1238_0_472">
            <a:extLst>
              <a:ext uri="{FF2B5EF4-FFF2-40B4-BE49-F238E27FC236}">
                <a16:creationId xmlns:a16="http://schemas.microsoft.com/office/drawing/2014/main" id="{5CE85D32-7EA7-5CAF-EF4C-769EEF7F0C22}"/>
              </a:ext>
            </a:extLst>
          </p:cNvPr>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23</a:t>
            </a:fld>
            <a:endParaRPr dirty="0"/>
          </a:p>
        </p:txBody>
      </p:sp>
      <p:pic>
        <p:nvPicPr>
          <p:cNvPr id="9218" name="Picture 2">
            <a:extLst>
              <a:ext uri="{FF2B5EF4-FFF2-40B4-BE49-F238E27FC236}">
                <a16:creationId xmlns:a16="http://schemas.microsoft.com/office/drawing/2014/main" id="{38ACC511-C45F-E26C-4011-4B4FCA891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74" y="1773734"/>
            <a:ext cx="5179955" cy="372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49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Belmont principles</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24</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3740898" y="2024886"/>
            <a:ext cx="4886274"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Respect for persons</a:t>
            </a:r>
          </a:p>
        </p:txBody>
      </p:sp>
      <p:sp>
        <p:nvSpPr>
          <p:cNvPr id="8" name="TextBox 7">
            <a:extLst>
              <a:ext uri="{FF2B5EF4-FFF2-40B4-BE49-F238E27FC236}">
                <a16:creationId xmlns:a16="http://schemas.microsoft.com/office/drawing/2014/main" id="{DE430DE4-40D6-7ABC-C0E6-8120B58667B8}"/>
              </a:ext>
            </a:extLst>
          </p:cNvPr>
          <p:cNvSpPr txBox="1"/>
          <p:nvPr/>
        </p:nvSpPr>
        <p:spPr>
          <a:xfrm>
            <a:off x="4584077" y="3188226"/>
            <a:ext cx="3054041"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Beneficence</a:t>
            </a:r>
          </a:p>
        </p:txBody>
      </p:sp>
      <p:sp>
        <p:nvSpPr>
          <p:cNvPr id="9" name="TextBox 8">
            <a:extLst>
              <a:ext uri="{FF2B5EF4-FFF2-40B4-BE49-F238E27FC236}">
                <a16:creationId xmlns:a16="http://schemas.microsoft.com/office/drawing/2014/main" id="{748AE353-B33C-BD8F-1A76-FCED515506D2}"/>
              </a:ext>
            </a:extLst>
          </p:cNvPr>
          <p:cNvSpPr txBox="1"/>
          <p:nvPr/>
        </p:nvSpPr>
        <p:spPr>
          <a:xfrm>
            <a:off x="5214187" y="4351566"/>
            <a:ext cx="1763624"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Justice</a:t>
            </a:r>
          </a:p>
        </p:txBody>
      </p:sp>
    </p:spTree>
    <p:extLst>
      <p:ext uri="{BB962C8B-B14F-4D97-AF65-F5344CB8AC3E}">
        <p14:creationId xmlns:p14="http://schemas.microsoft.com/office/powerpoint/2010/main" val="205825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g2494f1b2531_0_721"/>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25</a:t>
            </a:fld>
            <a:endParaRPr/>
          </a:p>
        </p:txBody>
      </p:sp>
      <p:pic>
        <p:nvPicPr>
          <p:cNvPr id="5" name="Picture 4">
            <a:extLst>
              <a:ext uri="{FF2B5EF4-FFF2-40B4-BE49-F238E27FC236}">
                <a16:creationId xmlns:a16="http://schemas.microsoft.com/office/drawing/2014/main" id="{7882B447-39E0-F6F2-124D-33A2E3074D49}"/>
              </a:ext>
            </a:extLst>
          </p:cNvPr>
          <p:cNvPicPr>
            <a:picLocks noChangeAspect="1"/>
          </p:cNvPicPr>
          <p:nvPr/>
        </p:nvPicPr>
        <p:blipFill>
          <a:blip r:embed="rId3"/>
          <a:stretch>
            <a:fillRect/>
          </a:stretch>
        </p:blipFill>
        <p:spPr>
          <a:xfrm>
            <a:off x="0" y="0"/>
            <a:ext cx="12192000" cy="69924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26</a:t>
            </a:fld>
            <a:endParaRPr lang="en-US" dirty="0"/>
          </a:p>
        </p:txBody>
      </p:sp>
      <p:sp>
        <p:nvSpPr>
          <p:cNvPr id="3" name="Title 2">
            <a:extLst>
              <a:ext uri="{FF2B5EF4-FFF2-40B4-BE49-F238E27FC236}">
                <a16:creationId xmlns:a16="http://schemas.microsoft.com/office/drawing/2014/main" id="{82C6D9D8-A793-DDB2-1DCE-80E1120D9BF8}"/>
              </a:ext>
            </a:extLst>
          </p:cNvPr>
          <p:cNvSpPr>
            <a:spLocks noGrp="1"/>
          </p:cNvSpPr>
          <p:nvPr>
            <p:ph type="ctrTitle"/>
          </p:nvPr>
        </p:nvSpPr>
        <p:spPr/>
        <p:txBody>
          <a:bodyPr/>
          <a:lstStyle/>
          <a:p>
            <a:r>
              <a:rPr lang="en-US" dirty="0"/>
              <a:t>Salma Mousa’s study</a:t>
            </a:r>
          </a:p>
        </p:txBody>
      </p:sp>
      <p:pic>
        <p:nvPicPr>
          <p:cNvPr id="6" name="Google Shape;657;p3">
            <a:extLst>
              <a:ext uri="{FF2B5EF4-FFF2-40B4-BE49-F238E27FC236}">
                <a16:creationId xmlns:a16="http://schemas.microsoft.com/office/drawing/2014/main" id="{8F67D344-9940-FB2A-1C06-1AC6F4A45356}"/>
              </a:ext>
            </a:extLst>
          </p:cNvPr>
          <p:cNvPicPr preferRelativeResize="0"/>
          <p:nvPr/>
        </p:nvPicPr>
        <p:blipFill rotWithShape="1">
          <a:blip r:embed="rId2">
            <a:alphaModFix/>
          </a:blip>
          <a:srcRect/>
          <a:stretch/>
        </p:blipFill>
        <p:spPr>
          <a:xfrm>
            <a:off x="1305260" y="2117327"/>
            <a:ext cx="4359333" cy="3512466"/>
          </a:xfrm>
          <a:prstGeom prst="rect">
            <a:avLst/>
          </a:prstGeom>
          <a:noFill/>
          <a:ln>
            <a:noFill/>
          </a:ln>
        </p:spPr>
      </p:pic>
      <p:pic>
        <p:nvPicPr>
          <p:cNvPr id="12" name="Picture 11">
            <a:extLst>
              <a:ext uri="{FF2B5EF4-FFF2-40B4-BE49-F238E27FC236}">
                <a16:creationId xmlns:a16="http://schemas.microsoft.com/office/drawing/2014/main" id="{10B33419-F5BF-B018-D0AA-7F4B40F44835}"/>
              </a:ext>
            </a:extLst>
          </p:cNvPr>
          <p:cNvPicPr>
            <a:picLocks noChangeAspect="1"/>
          </p:cNvPicPr>
          <p:nvPr/>
        </p:nvPicPr>
        <p:blipFill>
          <a:blip r:embed="rId3"/>
          <a:stretch>
            <a:fillRect/>
          </a:stretch>
        </p:blipFill>
        <p:spPr>
          <a:xfrm>
            <a:off x="6275537" y="1483359"/>
            <a:ext cx="5398601" cy="5010427"/>
          </a:xfrm>
          <a:prstGeom prst="rect">
            <a:avLst/>
          </a:prstGeom>
        </p:spPr>
      </p:pic>
    </p:spTree>
    <p:extLst>
      <p:ext uri="{BB962C8B-B14F-4D97-AF65-F5344CB8AC3E}">
        <p14:creationId xmlns:p14="http://schemas.microsoft.com/office/powerpoint/2010/main" val="291907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Respect for persons</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27</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4708436" y="3106798"/>
            <a:ext cx="2215671"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Information</a:t>
            </a:r>
          </a:p>
        </p:txBody>
      </p:sp>
      <p:sp>
        <p:nvSpPr>
          <p:cNvPr id="8" name="TextBox 7">
            <a:extLst>
              <a:ext uri="{FF2B5EF4-FFF2-40B4-BE49-F238E27FC236}">
                <a16:creationId xmlns:a16="http://schemas.microsoft.com/office/drawing/2014/main" id="{DE430DE4-40D6-7ABC-C0E6-8120B58667B8}"/>
              </a:ext>
            </a:extLst>
          </p:cNvPr>
          <p:cNvSpPr txBox="1"/>
          <p:nvPr/>
        </p:nvSpPr>
        <p:spPr>
          <a:xfrm>
            <a:off x="4380621" y="3960751"/>
            <a:ext cx="2871299"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Comprehension</a:t>
            </a:r>
          </a:p>
        </p:txBody>
      </p:sp>
      <p:sp>
        <p:nvSpPr>
          <p:cNvPr id="9" name="TextBox 8">
            <a:extLst>
              <a:ext uri="{FF2B5EF4-FFF2-40B4-BE49-F238E27FC236}">
                <a16:creationId xmlns:a16="http://schemas.microsoft.com/office/drawing/2014/main" id="{748AE353-B33C-BD8F-1A76-FCED515506D2}"/>
              </a:ext>
            </a:extLst>
          </p:cNvPr>
          <p:cNvSpPr txBox="1"/>
          <p:nvPr/>
        </p:nvSpPr>
        <p:spPr>
          <a:xfrm>
            <a:off x="4543325" y="4814704"/>
            <a:ext cx="2545890"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Voluntariness</a:t>
            </a:r>
          </a:p>
        </p:txBody>
      </p:sp>
      <p:sp>
        <p:nvSpPr>
          <p:cNvPr id="3" name="TextBox 2">
            <a:extLst>
              <a:ext uri="{FF2B5EF4-FFF2-40B4-BE49-F238E27FC236}">
                <a16:creationId xmlns:a16="http://schemas.microsoft.com/office/drawing/2014/main" id="{3B68A279-7A84-8596-6512-E3B9D93A2E1A}"/>
              </a:ext>
            </a:extLst>
          </p:cNvPr>
          <p:cNvSpPr txBox="1"/>
          <p:nvPr/>
        </p:nvSpPr>
        <p:spPr>
          <a:xfrm>
            <a:off x="2355228" y="1969225"/>
            <a:ext cx="7481535"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Persons as autonomous agents</a:t>
            </a:r>
          </a:p>
        </p:txBody>
      </p:sp>
      <p:sp>
        <p:nvSpPr>
          <p:cNvPr id="6" name="TextBox 5">
            <a:extLst>
              <a:ext uri="{FF2B5EF4-FFF2-40B4-BE49-F238E27FC236}">
                <a16:creationId xmlns:a16="http://schemas.microsoft.com/office/drawing/2014/main" id="{C8D5F113-CAC0-E0B9-A723-B261D8A7D0A1}"/>
              </a:ext>
            </a:extLst>
          </p:cNvPr>
          <p:cNvSpPr txBox="1"/>
          <p:nvPr/>
        </p:nvSpPr>
        <p:spPr>
          <a:xfrm>
            <a:off x="3685720" y="5767611"/>
            <a:ext cx="4334841"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Informed consent</a:t>
            </a:r>
          </a:p>
        </p:txBody>
      </p:sp>
    </p:spTree>
    <p:extLst>
      <p:ext uri="{BB962C8B-B14F-4D97-AF65-F5344CB8AC3E}">
        <p14:creationId xmlns:p14="http://schemas.microsoft.com/office/powerpoint/2010/main" val="19662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2494f1b2531_0_785"/>
          <p:cNvSpPr txBox="1">
            <a:spLocks noGrp="1"/>
          </p:cNvSpPr>
          <p:nvPr>
            <p:ph type="subTitle" idx="1"/>
          </p:nvPr>
        </p:nvSpPr>
        <p:spPr>
          <a:xfrm>
            <a:off x="751840" y="1497874"/>
            <a:ext cx="10657205" cy="4957365"/>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300"/>
              </a:spcBef>
              <a:spcAft>
                <a:spcPts val="0"/>
              </a:spcAft>
              <a:buSzPts val="1900"/>
              <a:buNone/>
            </a:pPr>
            <a:r>
              <a:rPr lang="en-US" dirty="0">
                <a:solidFill>
                  <a:schemeClr val="tx1"/>
                </a:solidFill>
              </a:rPr>
              <a:t>1. Shared details of the study with prospective participants</a:t>
            </a:r>
          </a:p>
          <a:p>
            <a:pPr marL="0" lvl="0" indent="0" rtl="0">
              <a:lnSpc>
                <a:spcPct val="115000"/>
              </a:lnSpc>
              <a:spcBef>
                <a:spcPts val="1300"/>
              </a:spcBef>
              <a:spcAft>
                <a:spcPts val="0"/>
              </a:spcAft>
              <a:buSzPts val="1900"/>
              <a:buNone/>
            </a:pPr>
            <a:r>
              <a:rPr lang="en-US" dirty="0">
                <a:solidFill>
                  <a:schemeClr val="tx1"/>
                </a:solidFill>
              </a:rPr>
              <a:t>2. Communicated her aim was connecting Christians and Muslims</a:t>
            </a:r>
          </a:p>
          <a:p>
            <a:pPr marL="0" lvl="0" indent="0" rtl="0">
              <a:lnSpc>
                <a:spcPct val="115000"/>
              </a:lnSpc>
              <a:spcBef>
                <a:spcPts val="1300"/>
              </a:spcBef>
              <a:spcAft>
                <a:spcPts val="0"/>
              </a:spcAft>
              <a:buSzPts val="1900"/>
              <a:buNone/>
            </a:pPr>
            <a:r>
              <a:rPr lang="en-US" dirty="0">
                <a:solidFill>
                  <a:schemeClr val="tx1"/>
                </a:solidFill>
              </a:rPr>
              <a:t>3. Captains knew they were receiving three additional players </a:t>
            </a:r>
            <a:br>
              <a:rPr lang="en-US" dirty="0">
                <a:solidFill>
                  <a:schemeClr val="tx1"/>
                </a:solidFill>
              </a:rPr>
            </a:br>
            <a:r>
              <a:rPr lang="en-US" dirty="0">
                <a:solidFill>
                  <a:schemeClr val="tx1"/>
                </a:solidFill>
              </a:rPr>
              <a:t>(who may be Muslim)</a:t>
            </a:r>
            <a:br>
              <a:rPr lang="en-US" dirty="0">
                <a:solidFill>
                  <a:schemeClr val="tx1"/>
                </a:solidFill>
              </a:rPr>
            </a:br>
            <a:endParaRPr dirty="0">
              <a:solidFill>
                <a:schemeClr val="tx1"/>
              </a:solidFill>
            </a:endParaRPr>
          </a:p>
          <a:p>
            <a:pPr marL="0" lvl="0" indent="0" rtl="0">
              <a:lnSpc>
                <a:spcPct val="115000"/>
              </a:lnSpc>
              <a:spcBef>
                <a:spcPts val="1300"/>
              </a:spcBef>
              <a:spcAft>
                <a:spcPts val="1300"/>
              </a:spcAft>
              <a:buSzPts val="1900"/>
              <a:buNone/>
            </a:pPr>
            <a:r>
              <a:rPr lang="en-US" dirty="0">
                <a:solidFill>
                  <a:schemeClr val="tx1"/>
                </a:solidFill>
              </a:rPr>
              <a:t>Participants were invited to make an </a:t>
            </a:r>
            <a:br>
              <a:rPr lang="en-US" dirty="0">
                <a:solidFill>
                  <a:schemeClr val="tx1"/>
                </a:solidFill>
              </a:rPr>
            </a:br>
            <a:r>
              <a:rPr lang="en-US" b="1" dirty="0">
                <a:solidFill>
                  <a:srgbClr val="C00000"/>
                </a:solidFill>
              </a:rPr>
              <a:t>informed decision</a:t>
            </a:r>
            <a:r>
              <a:rPr lang="en-US" dirty="0">
                <a:solidFill>
                  <a:schemeClr val="tx1"/>
                </a:solidFill>
              </a:rPr>
              <a:t> on whether to participate</a:t>
            </a:r>
            <a:endParaRPr dirty="0">
              <a:solidFill>
                <a:schemeClr val="tx1"/>
              </a:solidFill>
            </a:endParaRPr>
          </a:p>
        </p:txBody>
      </p:sp>
      <p:sp>
        <p:nvSpPr>
          <p:cNvPr id="722" name="Google Shape;722;g2494f1b2531_0_78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28</a:t>
            </a:fld>
            <a:endParaRPr/>
          </a:p>
        </p:txBody>
      </p:sp>
      <p:sp>
        <p:nvSpPr>
          <p:cNvPr id="724" name="Google Shape;724;g2494f1b2531_0_785"/>
          <p:cNvSpPr txBox="1">
            <a:spLocks noGrp="1"/>
          </p:cNvSpPr>
          <p:nvPr>
            <p:ph type="sldNum" idx="4294967295"/>
          </p:nvPr>
        </p:nvSpPr>
        <p:spPr>
          <a:xfrm>
            <a:off x="11460163" y="6332538"/>
            <a:ext cx="731837" cy="525462"/>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28</a:t>
            </a:fld>
            <a:endParaRPr/>
          </a:p>
        </p:txBody>
      </p:sp>
      <p:sp>
        <p:nvSpPr>
          <p:cNvPr id="3" name="Title 2">
            <a:extLst>
              <a:ext uri="{FF2B5EF4-FFF2-40B4-BE49-F238E27FC236}">
                <a16:creationId xmlns:a16="http://schemas.microsoft.com/office/drawing/2014/main" id="{B0FE2EF6-3FB7-CC6B-BB43-C22AE000F0B3}"/>
              </a:ext>
            </a:extLst>
          </p:cNvPr>
          <p:cNvSpPr>
            <a:spLocks noGrp="1"/>
          </p:cNvSpPr>
          <p:nvPr>
            <p:ph type="ctrTitle"/>
          </p:nvPr>
        </p:nvSpPr>
        <p:spPr/>
        <p:txBody>
          <a:bodyPr/>
          <a:lstStyle/>
          <a:p>
            <a:r>
              <a:rPr lang="en-US" dirty="0"/>
              <a:t>Salma Mousa’s approach to respect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2</a:t>
            </a:fld>
            <a:endParaRPr lang="en-US" dirty="0"/>
          </a:p>
        </p:txBody>
      </p:sp>
      <p:pic>
        <p:nvPicPr>
          <p:cNvPr id="8" name="Graphic 7" descr="Podcast outline">
            <a:extLst>
              <a:ext uri="{FF2B5EF4-FFF2-40B4-BE49-F238E27FC236}">
                <a16:creationId xmlns:a16="http://schemas.microsoft.com/office/drawing/2014/main" id="{268A1212-57DB-6204-256B-E775951CFC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042" y="5048198"/>
            <a:ext cx="914400" cy="914400"/>
          </a:xfrm>
          <a:prstGeom prst="rect">
            <a:avLst/>
          </a:prstGeom>
        </p:spPr>
      </p:pic>
      <p:pic>
        <p:nvPicPr>
          <p:cNvPr id="1026" name="Picture 2" descr="NPR News Now (@NPRNewsNow) / X">
            <a:extLst>
              <a:ext uri="{FF2B5EF4-FFF2-40B4-BE49-F238E27FC236}">
                <a16:creationId xmlns:a16="http://schemas.microsoft.com/office/drawing/2014/main" id="{A6F8AEBF-5CE6-7FED-23A9-6178D0465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994" y="895402"/>
            <a:ext cx="1280903" cy="12809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E6A66A-CBC4-1935-473F-B610151F233F}"/>
              </a:ext>
            </a:extLst>
          </p:cNvPr>
          <p:cNvSpPr txBox="1"/>
          <p:nvPr/>
        </p:nvSpPr>
        <p:spPr>
          <a:xfrm>
            <a:off x="2078072" y="895402"/>
            <a:ext cx="9545934" cy="5262979"/>
          </a:xfrm>
          <a:prstGeom prst="rect">
            <a:avLst/>
          </a:prstGeom>
          <a:noFill/>
        </p:spPr>
        <p:txBody>
          <a:bodyPr wrap="square" rtlCol="0">
            <a:spAutoFit/>
          </a:bodyPr>
          <a:lstStyle/>
          <a:p>
            <a:r>
              <a:rPr lang="en-US" sz="2400" dirty="0">
                <a:latin typeface="Fira Sans Condensed" panose="020B0503050000020004" pitchFamily="34" charset="0"/>
              </a:rPr>
              <a:t>As New York City unveils a 485-million-dollar plan to reduce shootings, some experts are questioning how officials will measure whether it’s working. (…)</a:t>
            </a:r>
          </a:p>
          <a:p>
            <a:endParaRPr lang="en-US" sz="2400" dirty="0">
              <a:latin typeface="Fira Sans Condensed" panose="020B0503050000020004" pitchFamily="34" charset="0"/>
            </a:endParaRPr>
          </a:p>
          <a:p>
            <a:r>
              <a:rPr lang="en-US" sz="2400" dirty="0">
                <a:latin typeface="Fira Sans Condensed" panose="020B0503050000020004" pitchFamily="34" charset="0"/>
              </a:rPr>
              <a:t>Former director of the Mayor’s Office of Criminal Justice Liz Glazer says (…) its success will depend on the execution. “Who is tasked with waking up with a stomachache every morning thinking only about this?”</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The report includes a long list of metrics to gauge whether the city’s anti-gun violence plan seems to be working. Those start with more obvious data points like the number of people shot and the rate of assault hospitalizations. But the officials would also like to see drops in school absenteeism, shorter waitlists for housing when people are released from jail, and more trees planted along the city’s streets.</a:t>
            </a:r>
          </a:p>
        </p:txBody>
      </p:sp>
    </p:spTree>
    <p:extLst>
      <p:ext uri="{BB962C8B-B14F-4D97-AF65-F5344CB8AC3E}">
        <p14:creationId xmlns:p14="http://schemas.microsoft.com/office/powerpoint/2010/main" val="995852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Beneficence</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29</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4708436" y="3106798"/>
            <a:ext cx="2133918"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Do no harm</a:t>
            </a:r>
          </a:p>
        </p:txBody>
      </p:sp>
      <p:sp>
        <p:nvSpPr>
          <p:cNvPr id="8" name="TextBox 7">
            <a:extLst>
              <a:ext uri="{FF2B5EF4-FFF2-40B4-BE49-F238E27FC236}">
                <a16:creationId xmlns:a16="http://schemas.microsoft.com/office/drawing/2014/main" id="{DE430DE4-40D6-7ABC-C0E6-8120B58667B8}"/>
              </a:ext>
            </a:extLst>
          </p:cNvPr>
          <p:cNvSpPr txBox="1"/>
          <p:nvPr/>
        </p:nvSpPr>
        <p:spPr>
          <a:xfrm>
            <a:off x="4543325" y="3960751"/>
            <a:ext cx="2433680"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Minimize risk</a:t>
            </a:r>
          </a:p>
        </p:txBody>
      </p:sp>
      <p:sp>
        <p:nvSpPr>
          <p:cNvPr id="9" name="TextBox 8">
            <a:extLst>
              <a:ext uri="{FF2B5EF4-FFF2-40B4-BE49-F238E27FC236}">
                <a16:creationId xmlns:a16="http://schemas.microsoft.com/office/drawing/2014/main" id="{748AE353-B33C-BD8F-1A76-FCED515506D2}"/>
              </a:ext>
            </a:extLst>
          </p:cNvPr>
          <p:cNvSpPr txBox="1"/>
          <p:nvPr/>
        </p:nvSpPr>
        <p:spPr>
          <a:xfrm>
            <a:off x="4211504" y="4814704"/>
            <a:ext cx="3283271"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Maximize benefits</a:t>
            </a:r>
          </a:p>
        </p:txBody>
      </p:sp>
      <p:sp>
        <p:nvSpPr>
          <p:cNvPr id="3" name="TextBox 2">
            <a:extLst>
              <a:ext uri="{FF2B5EF4-FFF2-40B4-BE49-F238E27FC236}">
                <a16:creationId xmlns:a16="http://schemas.microsoft.com/office/drawing/2014/main" id="{3B68A279-7A84-8596-6512-E3B9D93A2E1A}"/>
              </a:ext>
            </a:extLst>
          </p:cNvPr>
          <p:cNvSpPr txBox="1"/>
          <p:nvPr/>
        </p:nvSpPr>
        <p:spPr>
          <a:xfrm>
            <a:off x="2355228" y="1969225"/>
            <a:ext cx="7027886"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Do good, promote well-being</a:t>
            </a:r>
          </a:p>
        </p:txBody>
      </p:sp>
    </p:spTree>
    <p:extLst>
      <p:ext uri="{BB962C8B-B14F-4D97-AF65-F5344CB8AC3E}">
        <p14:creationId xmlns:p14="http://schemas.microsoft.com/office/powerpoint/2010/main" val="167633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6" name="Google Shape;776;g2494f1b2531_0_1125" descr="Image result for std test van"/>
          <p:cNvPicPr preferRelativeResize="0"/>
          <p:nvPr/>
        </p:nvPicPr>
        <p:blipFill rotWithShape="1">
          <a:blip r:embed="rId3">
            <a:alphaModFix/>
          </a:blip>
          <a:srcRect/>
          <a:stretch/>
        </p:blipFill>
        <p:spPr>
          <a:xfrm>
            <a:off x="0" y="-1046480"/>
            <a:ext cx="12192000" cy="9144000"/>
          </a:xfrm>
          <a:prstGeom prst="rect">
            <a:avLst/>
          </a:prstGeom>
          <a:noFill/>
          <a:ln>
            <a:noFill/>
          </a:ln>
        </p:spPr>
      </p:pic>
      <p:sp>
        <p:nvSpPr>
          <p:cNvPr id="779" name="Google Shape;779;g2494f1b2531_0_1125"/>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30</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3" name="Title 2">
            <a:extLst>
              <a:ext uri="{FF2B5EF4-FFF2-40B4-BE49-F238E27FC236}">
                <a16:creationId xmlns:a16="http://schemas.microsoft.com/office/drawing/2014/main" id="{B0FE2EF6-3FB7-CC6B-BB43-C22AE000F0B3}"/>
              </a:ext>
            </a:extLst>
          </p:cNvPr>
          <p:cNvSpPr>
            <a:spLocks noGrp="1"/>
          </p:cNvSpPr>
          <p:nvPr>
            <p:ph type="ctrTitle"/>
          </p:nvPr>
        </p:nvSpPr>
        <p:spPr/>
        <p:txBody>
          <a:bodyPr>
            <a:normAutofit/>
          </a:bodyPr>
          <a:lstStyle/>
          <a:p>
            <a:r>
              <a:rPr lang="en-US" dirty="0"/>
              <a:t>Salma Mousa’s approach to beneficence</a:t>
            </a:r>
          </a:p>
        </p:txBody>
      </p:sp>
      <p:sp>
        <p:nvSpPr>
          <p:cNvPr id="720" name="Google Shape;720;g2494f1b2531_0_785"/>
          <p:cNvSpPr txBox="1">
            <a:spLocks noGrp="1"/>
          </p:cNvSpPr>
          <p:nvPr>
            <p:ph type="subTitle" idx="1"/>
          </p:nvPr>
        </p:nvSpPr>
        <p:spPr>
          <a:xfrm>
            <a:off x="1864927" y="1487714"/>
            <a:ext cx="8638217" cy="4957365"/>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300"/>
              </a:spcBef>
              <a:spcAft>
                <a:spcPts val="0"/>
              </a:spcAft>
              <a:buSzPts val="1900"/>
              <a:buNone/>
            </a:pPr>
            <a:r>
              <a:rPr lang="en-US" dirty="0">
                <a:solidFill>
                  <a:schemeClr val="tx1"/>
                </a:solidFill>
              </a:rPr>
              <a:t>1. Mousa measured harm by collecting data about red cards and other examples of violence on the field</a:t>
            </a:r>
          </a:p>
          <a:p>
            <a:pPr marL="0" lvl="0" indent="0" rtl="0">
              <a:lnSpc>
                <a:spcPct val="115000"/>
              </a:lnSpc>
              <a:spcBef>
                <a:spcPts val="1300"/>
              </a:spcBef>
              <a:spcAft>
                <a:spcPts val="0"/>
              </a:spcAft>
              <a:buSzPts val="1900"/>
              <a:buNone/>
            </a:pPr>
            <a:r>
              <a:rPr lang="en-US" dirty="0">
                <a:solidFill>
                  <a:schemeClr val="tx1"/>
                </a:solidFill>
              </a:rPr>
              <a:t>2. Worked to mitigate power differentials among everyone involved in the study, including participants and researchers</a:t>
            </a:r>
          </a:p>
          <a:p>
            <a:pPr marL="0" lvl="0" indent="0" rtl="0">
              <a:lnSpc>
                <a:spcPct val="115000"/>
              </a:lnSpc>
              <a:spcBef>
                <a:spcPts val="1300"/>
              </a:spcBef>
              <a:spcAft>
                <a:spcPts val="0"/>
              </a:spcAft>
              <a:buSzPts val="1900"/>
              <a:buNone/>
            </a:pPr>
            <a:r>
              <a:rPr lang="en-US" dirty="0">
                <a:solidFill>
                  <a:schemeClr val="tx1"/>
                </a:solidFill>
              </a:rPr>
              <a:t>3. Ensured local preference drives the intervention</a:t>
            </a:r>
          </a:p>
          <a:p>
            <a:pPr marL="0" lvl="0" indent="0" rtl="0">
              <a:lnSpc>
                <a:spcPct val="115000"/>
              </a:lnSpc>
              <a:spcBef>
                <a:spcPts val="1300"/>
              </a:spcBef>
              <a:spcAft>
                <a:spcPts val="0"/>
              </a:spcAft>
              <a:buSzPts val="1900"/>
              <a:buNone/>
            </a:pPr>
            <a:r>
              <a:rPr lang="en-US" dirty="0">
                <a:solidFill>
                  <a:schemeClr val="tx1"/>
                </a:solidFill>
              </a:rPr>
              <a:t>4. Used local community input to inform the intervention </a:t>
            </a:r>
          </a:p>
          <a:p>
            <a:pPr marL="0" lvl="0" indent="0" rtl="0">
              <a:lnSpc>
                <a:spcPct val="115000"/>
              </a:lnSpc>
              <a:spcBef>
                <a:spcPts val="1300"/>
              </a:spcBef>
              <a:spcAft>
                <a:spcPts val="0"/>
              </a:spcAft>
              <a:buSzPts val="1900"/>
              <a:buNone/>
            </a:pPr>
            <a:br>
              <a:rPr lang="en-US" dirty="0">
                <a:solidFill>
                  <a:schemeClr val="tx1"/>
                </a:solidFill>
              </a:rPr>
            </a:br>
            <a:endParaRPr dirty="0">
              <a:solidFill>
                <a:schemeClr val="tx1"/>
              </a:solidFill>
            </a:endParaRPr>
          </a:p>
        </p:txBody>
      </p:sp>
      <p:sp>
        <p:nvSpPr>
          <p:cNvPr id="722" name="Google Shape;722;g2494f1b2531_0_78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31</a:t>
            </a:fld>
            <a:endParaRPr/>
          </a:p>
        </p:txBody>
      </p:sp>
      <p:sp>
        <p:nvSpPr>
          <p:cNvPr id="724" name="Google Shape;724;g2494f1b2531_0_785"/>
          <p:cNvSpPr txBox="1">
            <a:spLocks noGrp="1"/>
          </p:cNvSpPr>
          <p:nvPr>
            <p:ph type="sldNum" idx="4294967295"/>
          </p:nvPr>
        </p:nvSpPr>
        <p:spPr>
          <a:xfrm>
            <a:off x="11460163" y="6332538"/>
            <a:ext cx="731837" cy="525462"/>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31</a:t>
            </a:fld>
            <a:endParaRPr/>
          </a:p>
        </p:txBody>
      </p:sp>
    </p:spTree>
    <p:extLst>
      <p:ext uri="{BB962C8B-B14F-4D97-AF65-F5344CB8AC3E}">
        <p14:creationId xmlns:p14="http://schemas.microsoft.com/office/powerpoint/2010/main" val="2229405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Justice</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32</a:t>
            </a:fld>
            <a:endParaRPr lang="en-US" dirty="0"/>
          </a:p>
        </p:txBody>
      </p:sp>
      <p:sp>
        <p:nvSpPr>
          <p:cNvPr id="2" name="Google Shape;849;g249c26e9fee_0_1444">
            <a:extLst>
              <a:ext uri="{FF2B5EF4-FFF2-40B4-BE49-F238E27FC236}">
                <a16:creationId xmlns:a16="http://schemas.microsoft.com/office/drawing/2014/main" id="{680428A7-C282-DA07-DB59-2E29516A0675}"/>
              </a:ext>
            </a:extLst>
          </p:cNvPr>
          <p:cNvSpPr txBox="1">
            <a:spLocks/>
          </p:cNvSpPr>
          <p:nvPr/>
        </p:nvSpPr>
        <p:spPr>
          <a:xfrm>
            <a:off x="51254" y="1748485"/>
            <a:ext cx="11978185" cy="4709400"/>
          </a:xfrm>
          <a:prstGeom prst="rect">
            <a:avLst/>
          </a:prstGeom>
          <a:noFill/>
          <a:ln>
            <a:noFill/>
          </a:ln>
        </p:spPr>
        <p:txBody>
          <a:bodyPr spcFirstLastPara="1" wrap="square" lIns="91425" tIns="45700" rIns="91425" bIns="45700" anchor="ctr" anchorCtr="0">
            <a:normAutofit fontScale="55000" lnSpcReduction="20000"/>
          </a:bodyPr>
          <a:lstStyle>
            <a:defPPr marR="0" lvl="0" algn="l" rtl="0">
              <a:lnSpc>
                <a:spcPct val="100000"/>
              </a:lnSpc>
              <a:spcBef>
                <a:spcPts val="0"/>
              </a:spcBef>
              <a:spcAft>
                <a:spcPts val="0"/>
              </a:spcAft>
            </a:defPPr>
            <a:lvl1pPr marL="457200" marR="0" lvl="0" indent="-368300" algn="ctr" rtl="0">
              <a:lnSpc>
                <a:spcPct val="100000"/>
              </a:lnSpc>
              <a:spcBef>
                <a:spcPts val="440"/>
              </a:spcBef>
              <a:spcAft>
                <a:spcPts val="0"/>
              </a:spcAft>
              <a:buClr>
                <a:srgbClr val="282828"/>
              </a:buClr>
              <a:buSzPts val="2200"/>
              <a:buFont typeface="Arial"/>
              <a:buNone/>
              <a:defRPr sz="2600" b="0" i="0" u="none" strike="noStrike" cap="none">
                <a:solidFill>
                  <a:schemeClr val="bg1"/>
                </a:solidFill>
                <a:latin typeface="Fira Sans Condensed Light" panose="020B0403050000020004" pitchFamily="34" charset="0"/>
                <a:ea typeface="Century Gothic"/>
                <a:cs typeface="Century Gothic"/>
                <a:sym typeface="Century Gothic"/>
              </a:defRPr>
            </a:lvl1pPr>
            <a:lvl2pPr marL="914400" marR="0" lvl="1" indent="-342900"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entury Gothic"/>
                <a:ea typeface="Century Gothic"/>
                <a:cs typeface="Century Gothic"/>
                <a:sym typeface="Century Gothic"/>
              </a:defRPr>
            </a:lvl2pPr>
            <a:lvl3pPr marL="1371600" marR="0" lvl="2" indent="-342900" algn="ctr" rtl="0">
              <a:lnSpc>
                <a:spcPct val="100000"/>
              </a:lnSpc>
              <a:spcBef>
                <a:spcPts val="800"/>
              </a:spcBef>
              <a:spcAft>
                <a:spcPts val="0"/>
              </a:spcAft>
              <a:buClr>
                <a:srgbClr val="888888"/>
              </a:buClr>
              <a:buSzPts val="1800"/>
              <a:buFont typeface="Arial"/>
              <a:buNone/>
              <a:defRPr sz="1800" b="0" i="0" u="none" strike="noStrike" cap="none">
                <a:solidFill>
                  <a:srgbClr val="888888"/>
                </a:solidFill>
                <a:latin typeface="Century Gothic"/>
                <a:ea typeface="Century Gothic"/>
                <a:cs typeface="Century Gothic"/>
                <a:sym typeface="Century Gothic"/>
              </a:defRPr>
            </a:lvl3pPr>
            <a:lvl4pPr marL="1828800" marR="0" lvl="3" indent="-330200" algn="ctr" rtl="0">
              <a:lnSpc>
                <a:spcPct val="100000"/>
              </a:lnSpc>
              <a:spcBef>
                <a:spcPts val="800"/>
              </a:spcBef>
              <a:spcAft>
                <a:spcPts val="0"/>
              </a:spcAft>
              <a:buClr>
                <a:srgbClr val="888888"/>
              </a:buClr>
              <a:buSzPts val="1600"/>
              <a:buFont typeface="Arial"/>
              <a:buNone/>
              <a:defRPr sz="1600" b="0" i="0" u="none" strike="noStrike" cap="none">
                <a:solidFill>
                  <a:srgbClr val="888888"/>
                </a:solidFill>
                <a:latin typeface="Century Gothic"/>
                <a:ea typeface="Century Gothic"/>
                <a:cs typeface="Century Gothic"/>
                <a:sym typeface="Century Gothic"/>
              </a:defRPr>
            </a:lvl4pPr>
            <a:lvl5pPr marL="2286000" marR="0" lvl="4" indent="-317500" algn="ctr" rtl="0">
              <a:lnSpc>
                <a:spcPct val="100000"/>
              </a:lnSpc>
              <a:spcBef>
                <a:spcPts val="800"/>
              </a:spcBef>
              <a:spcAft>
                <a:spcPts val="0"/>
              </a:spcAft>
              <a:buClr>
                <a:srgbClr val="888888"/>
              </a:buClr>
              <a:buSzPts val="1400"/>
              <a:buFont typeface="Arial"/>
              <a:buNone/>
              <a:defRPr sz="1400" b="0" i="0" u="none" strike="noStrike" cap="none">
                <a:solidFill>
                  <a:srgbClr val="888888"/>
                </a:solidFill>
                <a:latin typeface="Century Gothic"/>
                <a:ea typeface="Century Gothic"/>
                <a:cs typeface="Century Gothic"/>
                <a:sym typeface="Century Gothic"/>
              </a:defRPr>
            </a:lvl5pPr>
            <a:lvl6pPr marL="2743200" marR="0" lvl="5" indent="-397954" algn="ctr" rtl="0">
              <a:lnSpc>
                <a:spcPct val="100000"/>
              </a:lnSpc>
              <a:spcBef>
                <a:spcPts val="800"/>
              </a:spcBef>
              <a:spcAft>
                <a:spcPts val="0"/>
              </a:spcAft>
              <a:buClr>
                <a:srgbClr val="888888"/>
              </a:buClr>
              <a:buSzPts val="2667"/>
              <a:buFont typeface="Arial"/>
              <a:buNone/>
              <a:defRPr sz="2667" b="0" i="0" u="none" strike="noStrike" cap="none">
                <a:solidFill>
                  <a:srgbClr val="888888"/>
                </a:solidFill>
                <a:latin typeface="Century Gothic"/>
                <a:ea typeface="Century Gothic"/>
                <a:cs typeface="Century Gothic"/>
                <a:sym typeface="Century Gothic"/>
              </a:defRPr>
            </a:lvl6pPr>
            <a:lvl7pPr marL="3200400" marR="0" lvl="6"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entury Gothic"/>
                <a:ea typeface="Century Gothic"/>
                <a:cs typeface="Century Gothic"/>
                <a:sym typeface="Century Gothic"/>
              </a:defRPr>
            </a:lvl7pPr>
            <a:lvl8pPr marL="3657600" marR="0" lvl="7"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entury Gothic"/>
                <a:ea typeface="Century Gothic"/>
                <a:cs typeface="Century Gothic"/>
                <a:sym typeface="Century Gothic"/>
              </a:defRPr>
            </a:lvl8pPr>
            <a:lvl9pPr marL="4114800" marR="0" lvl="8" indent="-397954"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entury Gothic"/>
                <a:ea typeface="Century Gothic"/>
                <a:cs typeface="Century Gothic"/>
                <a:sym typeface="Century Gothic"/>
              </a:defRPr>
            </a:lvl9pPr>
          </a:lstStyle>
          <a:p>
            <a:pPr marL="0" indent="0">
              <a:spcBef>
                <a:spcPts val="360"/>
              </a:spcBef>
              <a:buSzPts val="1800"/>
            </a:pPr>
            <a:r>
              <a:rPr lang="en-US" sz="4500" dirty="0">
                <a:solidFill>
                  <a:schemeClr val="tx1"/>
                </a:solidFill>
              </a:rPr>
              <a:t>“Injustice may appear in the selection of subjects, even if individual subjects are selected fairly by investigators and treated fairly in the course of research. </a:t>
            </a:r>
            <a:br>
              <a:rPr lang="en-US" sz="4500" dirty="0">
                <a:solidFill>
                  <a:schemeClr val="tx1"/>
                </a:solidFill>
              </a:rPr>
            </a:br>
            <a:r>
              <a:rPr lang="en-US" sz="4500" dirty="0">
                <a:solidFill>
                  <a:schemeClr val="tx1"/>
                </a:solidFill>
              </a:rPr>
              <a:t>Thus, </a:t>
            </a:r>
            <a:r>
              <a:rPr lang="en-US" sz="4500" b="1" dirty="0">
                <a:solidFill>
                  <a:srgbClr val="A93E31"/>
                </a:solidFill>
              </a:rPr>
              <a:t>injustice arises from social, racial, sexual </a:t>
            </a:r>
            <a:br>
              <a:rPr lang="en-US" sz="4500" b="1" dirty="0">
                <a:solidFill>
                  <a:srgbClr val="A93E31"/>
                </a:solidFill>
              </a:rPr>
            </a:br>
            <a:r>
              <a:rPr lang="en-US" sz="4500" b="1" dirty="0">
                <a:solidFill>
                  <a:srgbClr val="A93E31"/>
                </a:solidFill>
              </a:rPr>
              <a:t>and cultural biases institutionalized in society</a:t>
            </a:r>
            <a:r>
              <a:rPr lang="en-US" sz="4500" dirty="0">
                <a:solidFill>
                  <a:srgbClr val="A93E31"/>
                </a:solidFill>
              </a:rPr>
              <a:t>.</a:t>
            </a:r>
            <a:r>
              <a:rPr lang="en-US" sz="4500" dirty="0">
                <a:solidFill>
                  <a:schemeClr val="tx1"/>
                </a:solidFill>
              </a:rPr>
              <a:t> </a:t>
            </a:r>
            <a:br>
              <a:rPr lang="en-US" sz="4500" dirty="0">
                <a:solidFill>
                  <a:schemeClr val="tx1"/>
                </a:solidFill>
              </a:rPr>
            </a:br>
            <a:br>
              <a:rPr lang="en-US" sz="4500" dirty="0">
                <a:solidFill>
                  <a:schemeClr val="tx1"/>
                </a:solidFill>
              </a:rPr>
            </a:br>
            <a:r>
              <a:rPr lang="en-US" sz="4500" dirty="0">
                <a:solidFill>
                  <a:schemeClr val="tx1"/>
                </a:solidFill>
              </a:rPr>
              <a:t>[E]</a:t>
            </a:r>
            <a:r>
              <a:rPr lang="en-US" sz="4500" dirty="0" err="1">
                <a:solidFill>
                  <a:schemeClr val="tx1"/>
                </a:solidFill>
              </a:rPr>
              <a:t>ven</a:t>
            </a:r>
            <a:r>
              <a:rPr lang="en-US" sz="4500" dirty="0">
                <a:solidFill>
                  <a:schemeClr val="tx1"/>
                </a:solidFill>
              </a:rPr>
              <a:t> if individual researchers are treating their research subjects fairly, and even if IRBs are taking care to assure that subjects are selected fairly within a particular institution, </a:t>
            </a:r>
            <a:br>
              <a:rPr lang="en-US" sz="4500" dirty="0">
                <a:solidFill>
                  <a:schemeClr val="tx1"/>
                </a:solidFill>
              </a:rPr>
            </a:br>
            <a:r>
              <a:rPr lang="en-US" sz="4500" b="1" dirty="0">
                <a:solidFill>
                  <a:srgbClr val="A93E31"/>
                </a:solidFill>
              </a:rPr>
              <a:t>unjust social patterns may nevertheless appear in the overall distribution of the burdens and benefits of research</a:t>
            </a:r>
            <a:r>
              <a:rPr lang="en-US" sz="4500" b="1" dirty="0">
                <a:solidFill>
                  <a:schemeClr val="tx1"/>
                </a:solidFill>
              </a:rPr>
              <a:t>. </a:t>
            </a:r>
            <a:br>
              <a:rPr lang="en-US" sz="4500" b="1" dirty="0">
                <a:solidFill>
                  <a:schemeClr val="tx1"/>
                </a:solidFill>
              </a:rPr>
            </a:br>
            <a:br>
              <a:rPr lang="en-US" sz="4500" b="1" dirty="0">
                <a:solidFill>
                  <a:schemeClr val="tx1"/>
                </a:solidFill>
              </a:rPr>
            </a:br>
            <a:r>
              <a:rPr lang="en-US" sz="4500" dirty="0">
                <a:solidFill>
                  <a:schemeClr val="tx1"/>
                </a:solidFill>
              </a:rPr>
              <a:t>Although individual institutions or investigators may not be able to resolve a problem that is pervasive in their social setting, they </a:t>
            </a:r>
            <a:br>
              <a:rPr lang="en-US" sz="4500" dirty="0">
                <a:solidFill>
                  <a:schemeClr val="tx1"/>
                </a:solidFill>
              </a:rPr>
            </a:br>
            <a:r>
              <a:rPr lang="en-US" sz="4500" b="1" dirty="0">
                <a:solidFill>
                  <a:srgbClr val="A93E31"/>
                </a:solidFill>
              </a:rPr>
              <a:t>can consider distributive justice in selecting research subjects</a:t>
            </a:r>
            <a:r>
              <a:rPr lang="en-US" sz="4500" dirty="0"/>
              <a:t>.”</a:t>
            </a:r>
          </a:p>
          <a:p>
            <a:pPr marL="7315200" indent="-292100" algn="l">
              <a:spcBef>
                <a:spcPts val="360"/>
              </a:spcBef>
              <a:buClr>
                <a:schemeClr val="dk2"/>
              </a:buClr>
              <a:buSzPts val="1000"/>
              <a:buFont typeface="Arial"/>
              <a:buChar char="-"/>
            </a:pPr>
            <a:br>
              <a:rPr lang="en-US" sz="1400" dirty="0">
                <a:solidFill>
                  <a:schemeClr val="dk2"/>
                </a:solidFill>
              </a:rPr>
            </a:br>
            <a:r>
              <a:rPr lang="en-US" sz="2500" dirty="0">
                <a:solidFill>
                  <a:schemeClr val="dk2"/>
                </a:solidFill>
              </a:rPr>
              <a:t>The Belmont Report</a:t>
            </a:r>
            <a:endParaRPr lang="en-US" sz="1400" dirty="0">
              <a:solidFill>
                <a:schemeClr val="dk2"/>
              </a:solidFill>
            </a:endParaRPr>
          </a:p>
        </p:txBody>
      </p:sp>
    </p:spTree>
    <p:extLst>
      <p:ext uri="{BB962C8B-B14F-4D97-AF65-F5344CB8AC3E}">
        <p14:creationId xmlns:p14="http://schemas.microsoft.com/office/powerpoint/2010/main" val="801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Justice</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33</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3259325" y="3066807"/>
            <a:ext cx="5764720"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Fair subject selection and access</a:t>
            </a:r>
          </a:p>
        </p:txBody>
      </p:sp>
      <p:sp>
        <p:nvSpPr>
          <p:cNvPr id="8" name="TextBox 7">
            <a:extLst>
              <a:ext uri="{FF2B5EF4-FFF2-40B4-BE49-F238E27FC236}">
                <a16:creationId xmlns:a16="http://schemas.microsoft.com/office/drawing/2014/main" id="{DE430DE4-40D6-7ABC-C0E6-8120B58667B8}"/>
              </a:ext>
            </a:extLst>
          </p:cNvPr>
          <p:cNvSpPr txBox="1"/>
          <p:nvPr/>
        </p:nvSpPr>
        <p:spPr>
          <a:xfrm>
            <a:off x="4301277" y="3961887"/>
            <a:ext cx="3589444"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Representativeness</a:t>
            </a:r>
          </a:p>
        </p:txBody>
      </p:sp>
      <p:sp>
        <p:nvSpPr>
          <p:cNvPr id="9" name="TextBox 8">
            <a:extLst>
              <a:ext uri="{FF2B5EF4-FFF2-40B4-BE49-F238E27FC236}">
                <a16:creationId xmlns:a16="http://schemas.microsoft.com/office/drawing/2014/main" id="{748AE353-B33C-BD8F-1A76-FCED515506D2}"/>
              </a:ext>
            </a:extLst>
          </p:cNvPr>
          <p:cNvSpPr txBox="1"/>
          <p:nvPr/>
        </p:nvSpPr>
        <p:spPr>
          <a:xfrm>
            <a:off x="3729005" y="4797186"/>
            <a:ext cx="4825360"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Equitable burden &amp; benefit</a:t>
            </a:r>
          </a:p>
        </p:txBody>
      </p:sp>
      <p:sp>
        <p:nvSpPr>
          <p:cNvPr id="3" name="TextBox 2">
            <a:extLst>
              <a:ext uri="{FF2B5EF4-FFF2-40B4-BE49-F238E27FC236}">
                <a16:creationId xmlns:a16="http://schemas.microsoft.com/office/drawing/2014/main" id="{3B68A279-7A84-8596-6512-E3B9D93A2E1A}"/>
              </a:ext>
            </a:extLst>
          </p:cNvPr>
          <p:cNvSpPr txBox="1"/>
          <p:nvPr/>
        </p:nvSpPr>
        <p:spPr>
          <a:xfrm>
            <a:off x="2981204" y="1969225"/>
            <a:ext cx="6320961"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Respect rights and dignity</a:t>
            </a:r>
          </a:p>
        </p:txBody>
      </p:sp>
      <p:sp>
        <p:nvSpPr>
          <p:cNvPr id="6" name="TextBox 5">
            <a:extLst>
              <a:ext uri="{FF2B5EF4-FFF2-40B4-BE49-F238E27FC236}">
                <a16:creationId xmlns:a16="http://schemas.microsoft.com/office/drawing/2014/main" id="{F95ABE30-1453-1C50-EE17-96C59E185865}"/>
              </a:ext>
            </a:extLst>
          </p:cNvPr>
          <p:cNvSpPr txBox="1"/>
          <p:nvPr/>
        </p:nvSpPr>
        <p:spPr>
          <a:xfrm>
            <a:off x="4727675" y="5692266"/>
            <a:ext cx="2828018" cy="584775"/>
          </a:xfrm>
          <a:prstGeom prst="rect">
            <a:avLst/>
          </a:prstGeom>
          <a:solidFill>
            <a:srgbClr val="F7C6C4"/>
          </a:solidFill>
        </p:spPr>
        <p:txBody>
          <a:bodyPr wrap="none" rtlCol="0">
            <a:spAutoFit/>
          </a:bodyPr>
          <a:lstStyle/>
          <a:p>
            <a:r>
              <a:rPr lang="en-US" sz="3200" b="1" dirty="0">
                <a:solidFill>
                  <a:srgbClr val="A93E31"/>
                </a:solidFill>
                <a:latin typeface="Fira Sans Condensed" panose="020B0503050000020004" pitchFamily="34" charset="0"/>
              </a:rPr>
              <a:t>No exploitation</a:t>
            </a:r>
          </a:p>
        </p:txBody>
      </p:sp>
    </p:spTree>
    <p:extLst>
      <p:ext uri="{BB962C8B-B14F-4D97-AF65-F5344CB8AC3E}">
        <p14:creationId xmlns:p14="http://schemas.microsoft.com/office/powerpoint/2010/main" val="333686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3" name="Title 2">
            <a:extLst>
              <a:ext uri="{FF2B5EF4-FFF2-40B4-BE49-F238E27FC236}">
                <a16:creationId xmlns:a16="http://schemas.microsoft.com/office/drawing/2014/main" id="{B0FE2EF6-3FB7-CC6B-BB43-C22AE000F0B3}"/>
              </a:ext>
            </a:extLst>
          </p:cNvPr>
          <p:cNvSpPr>
            <a:spLocks noGrp="1"/>
          </p:cNvSpPr>
          <p:nvPr>
            <p:ph type="ctrTitle"/>
          </p:nvPr>
        </p:nvSpPr>
        <p:spPr/>
        <p:txBody>
          <a:bodyPr>
            <a:normAutofit/>
          </a:bodyPr>
          <a:lstStyle/>
          <a:p>
            <a:r>
              <a:rPr lang="en-US" dirty="0"/>
              <a:t>Salma Mousa’s approach to justice</a:t>
            </a:r>
          </a:p>
        </p:txBody>
      </p:sp>
      <p:sp>
        <p:nvSpPr>
          <p:cNvPr id="720" name="Google Shape;720;g2494f1b2531_0_785"/>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1300"/>
              </a:spcBef>
              <a:spcAft>
                <a:spcPts val="0"/>
              </a:spcAft>
              <a:buSzPts val="1900"/>
              <a:buNone/>
            </a:pPr>
            <a:r>
              <a:rPr lang="en-US" dirty="0">
                <a:solidFill>
                  <a:schemeClr val="tx1"/>
                </a:solidFill>
              </a:rPr>
              <a:t>1. Safeguards and other study design decisions ensured that Christians and Muslims bore the risks equally</a:t>
            </a:r>
          </a:p>
          <a:p>
            <a:pPr marL="0" lvl="0" indent="0" rtl="0">
              <a:lnSpc>
                <a:spcPct val="115000"/>
              </a:lnSpc>
              <a:spcBef>
                <a:spcPts val="1300"/>
              </a:spcBef>
              <a:spcAft>
                <a:spcPts val="0"/>
              </a:spcAft>
              <a:buSzPts val="1900"/>
              <a:buNone/>
            </a:pPr>
            <a:r>
              <a:rPr lang="en-US" dirty="0">
                <a:solidFill>
                  <a:schemeClr val="tx1"/>
                </a:solidFill>
              </a:rPr>
              <a:t>2. The larger population beyond town residents, including both Muslims and Christians, stood to benefit from the study</a:t>
            </a:r>
          </a:p>
          <a:p>
            <a:pPr marL="0" lvl="0" indent="0" rtl="0">
              <a:lnSpc>
                <a:spcPct val="115000"/>
              </a:lnSpc>
              <a:spcBef>
                <a:spcPts val="1300"/>
              </a:spcBef>
              <a:spcAft>
                <a:spcPts val="0"/>
              </a:spcAft>
              <a:buSzPts val="1900"/>
              <a:buNone/>
            </a:pPr>
            <a:br>
              <a:rPr lang="en-US" dirty="0">
                <a:solidFill>
                  <a:schemeClr val="tx1"/>
                </a:solidFill>
              </a:rPr>
            </a:br>
            <a:endParaRPr dirty="0">
              <a:solidFill>
                <a:schemeClr val="tx1"/>
              </a:solidFill>
            </a:endParaRPr>
          </a:p>
        </p:txBody>
      </p:sp>
      <p:sp>
        <p:nvSpPr>
          <p:cNvPr id="722" name="Google Shape;722;g2494f1b2531_0_785"/>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34</a:t>
            </a:fld>
            <a:endParaRPr/>
          </a:p>
        </p:txBody>
      </p:sp>
      <p:sp>
        <p:nvSpPr>
          <p:cNvPr id="724" name="Google Shape;724;g2494f1b2531_0_785"/>
          <p:cNvSpPr txBox="1">
            <a:spLocks noGrp="1"/>
          </p:cNvSpPr>
          <p:nvPr>
            <p:ph type="sldNum" idx="4294967295"/>
          </p:nvPr>
        </p:nvSpPr>
        <p:spPr>
          <a:xfrm>
            <a:off x="11460163" y="6332538"/>
            <a:ext cx="731837" cy="525462"/>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t>34</a:t>
            </a:fld>
            <a:endParaRPr/>
          </a:p>
        </p:txBody>
      </p:sp>
    </p:spTree>
    <p:extLst>
      <p:ext uri="{BB962C8B-B14F-4D97-AF65-F5344CB8AC3E}">
        <p14:creationId xmlns:p14="http://schemas.microsoft.com/office/powerpoint/2010/main" val="3272445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Permits and approvals</a:t>
            </a:r>
          </a:p>
        </p:txBody>
      </p:sp>
      <p:sp>
        <p:nvSpPr>
          <p:cNvPr id="5" name="Slide Number Placeholder 4">
            <a:extLst>
              <a:ext uri="{FF2B5EF4-FFF2-40B4-BE49-F238E27FC236}">
                <a16:creationId xmlns:a16="http://schemas.microsoft.com/office/drawing/2014/main" id="{B231FF0E-78F0-FEF2-7651-259E1809A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100550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Approvers and regulations</a:t>
            </a:r>
          </a:p>
        </p:txBody>
      </p:sp>
      <p:sp>
        <p:nvSpPr>
          <p:cNvPr id="4" name="Slide Number Placeholder 3">
            <a:extLst>
              <a:ext uri="{FF2B5EF4-FFF2-40B4-BE49-F238E27FC236}">
                <a16:creationId xmlns:a16="http://schemas.microsoft.com/office/drawing/2014/main" id="{E2AE7161-3D41-7B61-25CA-FABA942AD651}"/>
              </a:ext>
            </a:extLst>
          </p:cNvPr>
          <p:cNvSpPr>
            <a:spLocks noGrp="1"/>
          </p:cNvSpPr>
          <p:nvPr>
            <p:ph type="sldNum" idx="12"/>
          </p:nvPr>
        </p:nvSpPr>
        <p:spPr/>
        <p:txBody>
          <a:bodyPr/>
          <a:lstStyle/>
          <a:p>
            <a:fld id="{00000000-1234-1234-1234-123412341234}" type="slidenum">
              <a:rPr lang="en-US" smtClean="0"/>
              <a:pPr/>
              <a:t>36</a:t>
            </a:fld>
            <a:endParaRPr lang="en-US" dirty="0"/>
          </a:p>
        </p:txBody>
      </p:sp>
      <p:sp>
        <p:nvSpPr>
          <p:cNvPr id="7" name="TextBox 6">
            <a:extLst>
              <a:ext uri="{FF2B5EF4-FFF2-40B4-BE49-F238E27FC236}">
                <a16:creationId xmlns:a16="http://schemas.microsoft.com/office/drawing/2014/main" id="{D75F97D2-8082-B7E2-EA2B-2711AD7978DA}"/>
              </a:ext>
            </a:extLst>
          </p:cNvPr>
          <p:cNvSpPr txBox="1"/>
          <p:nvPr/>
        </p:nvSpPr>
        <p:spPr>
          <a:xfrm>
            <a:off x="3483361" y="1382725"/>
            <a:ext cx="5139548" cy="707886"/>
          </a:xfrm>
          <a:prstGeom prst="rect">
            <a:avLst/>
          </a:prstGeom>
          <a:solidFill>
            <a:srgbClr val="6C9FB4"/>
          </a:solidFill>
        </p:spPr>
        <p:txBody>
          <a:bodyPr wrap="none" rtlCol="0">
            <a:spAutoFit/>
          </a:bodyPr>
          <a:lstStyle/>
          <a:p>
            <a:r>
              <a:rPr lang="en-US" sz="4000" b="1" dirty="0">
                <a:solidFill>
                  <a:schemeClr val="bg1"/>
                </a:solidFill>
                <a:latin typeface="Fira Sans Condensed" panose="020B0503050000020004" pitchFamily="34" charset="0"/>
              </a:rPr>
              <a:t>Internal Review Boards</a:t>
            </a:r>
          </a:p>
        </p:txBody>
      </p:sp>
      <p:sp>
        <p:nvSpPr>
          <p:cNvPr id="8" name="TextBox 7">
            <a:extLst>
              <a:ext uri="{FF2B5EF4-FFF2-40B4-BE49-F238E27FC236}">
                <a16:creationId xmlns:a16="http://schemas.microsoft.com/office/drawing/2014/main" id="{DE430DE4-40D6-7ABC-C0E6-8120B58667B8}"/>
              </a:ext>
            </a:extLst>
          </p:cNvPr>
          <p:cNvSpPr txBox="1"/>
          <p:nvPr/>
        </p:nvSpPr>
        <p:spPr>
          <a:xfrm>
            <a:off x="4934880" y="2234439"/>
            <a:ext cx="2236510" cy="400110"/>
          </a:xfrm>
          <a:prstGeom prst="rect">
            <a:avLst/>
          </a:prstGeom>
          <a:solidFill>
            <a:srgbClr val="6C9FB4"/>
          </a:solidFill>
        </p:spPr>
        <p:txBody>
          <a:bodyPr wrap="none" rtlCol="0">
            <a:spAutoFit/>
          </a:bodyPr>
          <a:lstStyle/>
          <a:p>
            <a:r>
              <a:rPr lang="en-US" sz="2000" b="1" dirty="0">
                <a:solidFill>
                  <a:schemeClr val="bg1"/>
                </a:solidFill>
                <a:latin typeface="Fira Sans Condensed" panose="020B0503050000020004" pitchFamily="34" charset="0"/>
              </a:rPr>
              <a:t>Mandatory training</a:t>
            </a:r>
          </a:p>
        </p:txBody>
      </p:sp>
      <p:sp>
        <p:nvSpPr>
          <p:cNvPr id="9" name="TextBox 8">
            <a:extLst>
              <a:ext uri="{FF2B5EF4-FFF2-40B4-BE49-F238E27FC236}">
                <a16:creationId xmlns:a16="http://schemas.microsoft.com/office/drawing/2014/main" id="{748AE353-B33C-BD8F-1A76-FCED515506D2}"/>
              </a:ext>
            </a:extLst>
          </p:cNvPr>
          <p:cNvSpPr txBox="1"/>
          <p:nvPr/>
        </p:nvSpPr>
        <p:spPr>
          <a:xfrm>
            <a:off x="3851633" y="3707985"/>
            <a:ext cx="4100803" cy="707886"/>
          </a:xfrm>
          <a:prstGeom prst="rect">
            <a:avLst/>
          </a:prstGeom>
          <a:solidFill>
            <a:srgbClr val="6C9FB4"/>
          </a:solidFill>
        </p:spPr>
        <p:txBody>
          <a:bodyPr wrap="none" rtlCol="0">
            <a:spAutoFit/>
          </a:bodyPr>
          <a:lstStyle/>
          <a:p>
            <a:r>
              <a:rPr lang="en-US" sz="4000" b="1" dirty="0">
                <a:solidFill>
                  <a:schemeClr val="bg1"/>
                </a:solidFill>
                <a:latin typeface="Fira Sans Condensed" panose="020B0503050000020004" pitchFamily="34" charset="0"/>
              </a:rPr>
              <a:t>Permission letters</a:t>
            </a:r>
          </a:p>
        </p:txBody>
      </p:sp>
      <p:sp>
        <p:nvSpPr>
          <p:cNvPr id="3" name="TextBox 2">
            <a:extLst>
              <a:ext uri="{FF2B5EF4-FFF2-40B4-BE49-F238E27FC236}">
                <a16:creationId xmlns:a16="http://schemas.microsoft.com/office/drawing/2014/main" id="{7306C0FB-201B-F039-33A6-4C0EC6F8A6F3}"/>
              </a:ext>
            </a:extLst>
          </p:cNvPr>
          <p:cNvSpPr txBox="1"/>
          <p:nvPr/>
        </p:nvSpPr>
        <p:spPr>
          <a:xfrm>
            <a:off x="4017542" y="2819755"/>
            <a:ext cx="3799438" cy="707886"/>
          </a:xfrm>
          <a:prstGeom prst="rect">
            <a:avLst/>
          </a:prstGeom>
          <a:solidFill>
            <a:srgbClr val="6C9FB4"/>
          </a:solidFill>
        </p:spPr>
        <p:txBody>
          <a:bodyPr wrap="none" rtlCol="0">
            <a:spAutoFit/>
          </a:bodyPr>
          <a:lstStyle/>
          <a:p>
            <a:r>
              <a:rPr lang="en-US" sz="4000" b="1" dirty="0">
                <a:solidFill>
                  <a:schemeClr val="bg1"/>
                </a:solidFill>
                <a:latin typeface="Fira Sans Condensed" panose="020B0503050000020004" pitchFamily="34" charset="0"/>
              </a:rPr>
              <a:t>Trial registration</a:t>
            </a:r>
          </a:p>
        </p:txBody>
      </p:sp>
      <p:sp>
        <p:nvSpPr>
          <p:cNvPr id="6" name="TextBox 5">
            <a:extLst>
              <a:ext uri="{FF2B5EF4-FFF2-40B4-BE49-F238E27FC236}">
                <a16:creationId xmlns:a16="http://schemas.microsoft.com/office/drawing/2014/main" id="{E0FCCAD5-6250-BE06-6AB9-09EC74CD463A}"/>
              </a:ext>
            </a:extLst>
          </p:cNvPr>
          <p:cNvSpPr txBox="1"/>
          <p:nvPr/>
        </p:nvSpPr>
        <p:spPr>
          <a:xfrm>
            <a:off x="3910141" y="5415178"/>
            <a:ext cx="3889206" cy="707886"/>
          </a:xfrm>
          <a:prstGeom prst="rect">
            <a:avLst/>
          </a:prstGeom>
          <a:solidFill>
            <a:srgbClr val="6C9FB4"/>
          </a:solidFill>
        </p:spPr>
        <p:txBody>
          <a:bodyPr wrap="none" rtlCol="0">
            <a:spAutoFit/>
          </a:bodyPr>
          <a:lstStyle/>
          <a:p>
            <a:r>
              <a:rPr lang="en-US" sz="4000" b="1" dirty="0">
                <a:solidFill>
                  <a:schemeClr val="bg1"/>
                </a:solidFill>
                <a:latin typeface="Fira Sans Condensed" panose="020B0503050000020004" pitchFamily="34" charset="0"/>
              </a:rPr>
              <a:t>Legal compliance</a:t>
            </a:r>
          </a:p>
        </p:txBody>
      </p:sp>
      <p:sp>
        <p:nvSpPr>
          <p:cNvPr id="10" name="TextBox 9">
            <a:extLst>
              <a:ext uri="{FF2B5EF4-FFF2-40B4-BE49-F238E27FC236}">
                <a16:creationId xmlns:a16="http://schemas.microsoft.com/office/drawing/2014/main" id="{822813F6-F544-3CAA-BE95-DD557825526B}"/>
              </a:ext>
            </a:extLst>
          </p:cNvPr>
          <p:cNvSpPr txBox="1"/>
          <p:nvPr/>
        </p:nvSpPr>
        <p:spPr>
          <a:xfrm>
            <a:off x="1809717" y="6308817"/>
            <a:ext cx="5471370" cy="400110"/>
          </a:xfrm>
          <a:prstGeom prst="rect">
            <a:avLst/>
          </a:prstGeom>
          <a:solidFill>
            <a:srgbClr val="6C9FB4"/>
          </a:solidFill>
        </p:spPr>
        <p:txBody>
          <a:bodyPr wrap="none" rtlCol="0">
            <a:spAutoFit/>
          </a:bodyPr>
          <a:lstStyle/>
          <a:p>
            <a:r>
              <a:rPr lang="en-US" sz="2000" b="1" dirty="0">
                <a:solidFill>
                  <a:schemeClr val="bg1"/>
                </a:solidFill>
                <a:latin typeface="Fira Sans Condensed" panose="020B0503050000020004" pitchFamily="34" charset="0"/>
              </a:rPr>
              <a:t>Family Educational Rights and Privacy Act (FERPA)</a:t>
            </a:r>
          </a:p>
        </p:txBody>
      </p:sp>
      <p:sp>
        <p:nvSpPr>
          <p:cNvPr id="12" name="TextBox 11">
            <a:extLst>
              <a:ext uri="{FF2B5EF4-FFF2-40B4-BE49-F238E27FC236}">
                <a16:creationId xmlns:a16="http://schemas.microsoft.com/office/drawing/2014/main" id="{0BB8358C-FFFB-06BD-77BB-E29E618C88F6}"/>
              </a:ext>
            </a:extLst>
          </p:cNvPr>
          <p:cNvSpPr txBox="1"/>
          <p:nvPr/>
        </p:nvSpPr>
        <p:spPr>
          <a:xfrm>
            <a:off x="7952436" y="6308817"/>
            <a:ext cx="825867" cy="400110"/>
          </a:xfrm>
          <a:prstGeom prst="rect">
            <a:avLst/>
          </a:prstGeom>
          <a:solidFill>
            <a:srgbClr val="6C9FB4"/>
          </a:solidFill>
        </p:spPr>
        <p:txBody>
          <a:bodyPr wrap="none" rtlCol="0">
            <a:spAutoFit/>
          </a:bodyPr>
          <a:lstStyle/>
          <a:p>
            <a:r>
              <a:rPr lang="en-US" sz="2000" b="1" dirty="0">
                <a:solidFill>
                  <a:schemeClr val="bg1"/>
                </a:solidFill>
                <a:latin typeface="Fira Sans Condensed" panose="020B0503050000020004" pitchFamily="34" charset="0"/>
              </a:rPr>
              <a:t>HIPAA</a:t>
            </a:r>
          </a:p>
        </p:txBody>
      </p:sp>
      <p:sp>
        <p:nvSpPr>
          <p:cNvPr id="13" name="TextBox 12">
            <a:extLst>
              <a:ext uri="{FF2B5EF4-FFF2-40B4-BE49-F238E27FC236}">
                <a16:creationId xmlns:a16="http://schemas.microsoft.com/office/drawing/2014/main" id="{BB84ED7E-2D20-9EF1-B805-FC0888D7E387}"/>
              </a:ext>
            </a:extLst>
          </p:cNvPr>
          <p:cNvSpPr txBox="1"/>
          <p:nvPr/>
        </p:nvSpPr>
        <p:spPr>
          <a:xfrm>
            <a:off x="9641938" y="6308817"/>
            <a:ext cx="824265" cy="400110"/>
          </a:xfrm>
          <a:prstGeom prst="rect">
            <a:avLst/>
          </a:prstGeom>
          <a:solidFill>
            <a:srgbClr val="6C9FB4"/>
          </a:solidFill>
        </p:spPr>
        <p:txBody>
          <a:bodyPr wrap="none" rtlCol="0">
            <a:spAutoFit/>
          </a:bodyPr>
          <a:lstStyle/>
          <a:p>
            <a:r>
              <a:rPr lang="en-US" sz="2000" b="1" dirty="0">
                <a:solidFill>
                  <a:schemeClr val="bg1"/>
                </a:solidFill>
                <a:latin typeface="Fira Sans Condensed" panose="020B0503050000020004" pitchFamily="34" charset="0"/>
              </a:rPr>
              <a:t>GDPR </a:t>
            </a:r>
          </a:p>
        </p:txBody>
      </p:sp>
      <p:sp>
        <p:nvSpPr>
          <p:cNvPr id="14" name="TextBox 13">
            <a:extLst>
              <a:ext uri="{FF2B5EF4-FFF2-40B4-BE49-F238E27FC236}">
                <a16:creationId xmlns:a16="http://schemas.microsoft.com/office/drawing/2014/main" id="{095BE580-D222-C5B8-2890-671792CC3B59}"/>
              </a:ext>
            </a:extLst>
          </p:cNvPr>
          <p:cNvSpPr txBox="1"/>
          <p:nvPr/>
        </p:nvSpPr>
        <p:spPr>
          <a:xfrm>
            <a:off x="2268665" y="4563464"/>
            <a:ext cx="6983002" cy="707886"/>
          </a:xfrm>
          <a:prstGeom prst="rect">
            <a:avLst/>
          </a:prstGeom>
          <a:solidFill>
            <a:srgbClr val="6C9FB4"/>
          </a:solidFill>
        </p:spPr>
        <p:txBody>
          <a:bodyPr wrap="none" rtlCol="0">
            <a:spAutoFit/>
          </a:bodyPr>
          <a:lstStyle/>
          <a:p>
            <a:r>
              <a:rPr lang="en-US" sz="4000" b="1" dirty="0">
                <a:solidFill>
                  <a:schemeClr val="bg1"/>
                </a:solidFill>
                <a:latin typeface="Fira Sans Condensed" panose="020B0503050000020004" pitchFamily="34" charset="0"/>
              </a:rPr>
              <a:t>Partnership agreements / </a:t>
            </a:r>
            <a:r>
              <a:rPr lang="en-US" sz="4000" b="1" dirty="0" err="1">
                <a:solidFill>
                  <a:schemeClr val="bg1"/>
                </a:solidFill>
                <a:latin typeface="Fira Sans Condensed" panose="020B0503050000020004" pitchFamily="34" charset="0"/>
              </a:rPr>
              <a:t>MoUs</a:t>
            </a:r>
            <a:endParaRPr lang="en-US" sz="4000" b="1" dirty="0">
              <a:solidFill>
                <a:schemeClr val="bg1"/>
              </a:solidFill>
              <a:latin typeface="Fira Sans Condensed" panose="020B0503050000020004" pitchFamily="34" charset="0"/>
            </a:endParaRPr>
          </a:p>
        </p:txBody>
      </p:sp>
    </p:spTree>
    <p:extLst>
      <p:ext uri="{BB962C8B-B14F-4D97-AF65-F5344CB8AC3E}">
        <p14:creationId xmlns:p14="http://schemas.microsoft.com/office/powerpoint/2010/main" val="1194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6" grpId="0" animBg="1"/>
      <p:bldP spid="10" grpId="0" animBg="1"/>
      <p:bldP spid="12"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3A609F-65E7-F833-3EE3-6FB365ABD39F}"/>
              </a:ext>
            </a:extLst>
          </p:cNvPr>
          <p:cNvSpPr>
            <a:spLocks noGrp="1"/>
          </p:cNvSpPr>
          <p:nvPr>
            <p:ph type="ctrTitle"/>
          </p:nvPr>
        </p:nvSpPr>
        <p:spPr/>
        <p:txBody>
          <a:bodyPr/>
          <a:lstStyle/>
          <a:p>
            <a:r>
              <a:rPr lang="en-US" dirty="0"/>
              <a:t>IRBs are not enough</a:t>
            </a:r>
          </a:p>
        </p:txBody>
      </p:sp>
      <p:sp>
        <p:nvSpPr>
          <p:cNvPr id="4" name="Slide Number Placeholder 3">
            <a:extLst>
              <a:ext uri="{FF2B5EF4-FFF2-40B4-BE49-F238E27FC236}">
                <a16:creationId xmlns:a16="http://schemas.microsoft.com/office/drawing/2014/main" id="{2BCCC70C-03B1-393A-554E-4E5023DB8D0A}"/>
              </a:ext>
            </a:extLst>
          </p:cNvPr>
          <p:cNvSpPr>
            <a:spLocks noGrp="1"/>
          </p:cNvSpPr>
          <p:nvPr>
            <p:ph type="sldNum" idx="12"/>
          </p:nvPr>
        </p:nvSpPr>
        <p:spPr/>
        <p:txBody>
          <a:bodyPr/>
          <a:lstStyle/>
          <a:p>
            <a:fld id="{00000000-1234-1234-1234-123412341234}" type="slidenum">
              <a:rPr lang="en-US" smtClean="0"/>
              <a:pPr/>
              <a:t>37</a:t>
            </a:fld>
            <a:endParaRPr lang="en-US" dirty="0"/>
          </a:p>
        </p:txBody>
      </p:sp>
      <p:sp>
        <p:nvSpPr>
          <p:cNvPr id="2" name="TextBox 1">
            <a:extLst>
              <a:ext uri="{FF2B5EF4-FFF2-40B4-BE49-F238E27FC236}">
                <a16:creationId xmlns:a16="http://schemas.microsoft.com/office/drawing/2014/main" id="{4F23DBB7-7E63-35C7-082B-6D10E522E10B}"/>
              </a:ext>
            </a:extLst>
          </p:cNvPr>
          <p:cNvSpPr txBox="1"/>
          <p:nvPr/>
        </p:nvSpPr>
        <p:spPr>
          <a:xfrm>
            <a:off x="2772011" y="1470381"/>
            <a:ext cx="6537367"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Do not cover research staff</a:t>
            </a:r>
          </a:p>
        </p:txBody>
      </p:sp>
      <p:sp>
        <p:nvSpPr>
          <p:cNvPr id="7" name="TextBox 6">
            <a:extLst>
              <a:ext uri="{FF2B5EF4-FFF2-40B4-BE49-F238E27FC236}">
                <a16:creationId xmlns:a16="http://schemas.microsoft.com/office/drawing/2014/main" id="{6E317186-4837-8161-717F-788ECAAF79E7}"/>
              </a:ext>
            </a:extLst>
          </p:cNvPr>
          <p:cNvSpPr txBox="1"/>
          <p:nvPr/>
        </p:nvSpPr>
        <p:spPr>
          <a:xfrm>
            <a:off x="3588742" y="2573735"/>
            <a:ext cx="5014514"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Can be side-stepped</a:t>
            </a:r>
          </a:p>
        </p:txBody>
      </p:sp>
      <p:sp>
        <p:nvSpPr>
          <p:cNvPr id="8" name="TextBox 7">
            <a:extLst>
              <a:ext uri="{FF2B5EF4-FFF2-40B4-BE49-F238E27FC236}">
                <a16:creationId xmlns:a16="http://schemas.microsoft.com/office/drawing/2014/main" id="{8C7F79E3-225F-267C-0DB1-C821CABEA068}"/>
              </a:ext>
            </a:extLst>
          </p:cNvPr>
          <p:cNvSpPr txBox="1"/>
          <p:nvPr/>
        </p:nvSpPr>
        <p:spPr>
          <a:xfrm>
            <a:off x="2882619" y="3677089"/>
            <a:ext cx="6426759"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Do not decide consistently</a:t>
            </a:r>
          </a:p>
        </p:txBody>
      </p:sp>
      <p:sp>
        <p:nvSpPr>
          <p:cNvPr id="12" name="TextBox 11">
            <a:extLst>
              <a:ext uri="{FF2B5EF4-FFF2-40B4-BE49-F238E27FC236}">
                <a16:creationId xmlns:a16="http://schemas.microsoft.com/office/drawing/2014/main" id="{C09F7CB0-5411-18BF-822E-3328593292A8}"/>
              </a:ext>
            </a:extLst>
          </p:cNvPr>
          <p:cNvSpPr txBox="1"/>
          <p:nvPr/>
        </p:nvSpPr>
        <p:spPr>
          <a:xfrm>
            <a:off x="1181636" y="4780443"/>
            <a:ext cx="10089622"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Have limited power to enforce regulations</a:t>
            </a:r>
          </a:p>
        </p:txBody>
      </p:sp>
    </p:spTree>
    <p:extLst>
      <p:ext uri="{BB962C8B-B14F-4D97-AF65-F5344CB8AC3E}">
        <p14:creationId xmlns:p14="http://schemas.microsoft.com/office/powerpoint/2010/main" val="403904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3A609F-65E7-F833-3EE3-6FB365ABD39F}"/>
              </a:ext>
            </a:extLst>
          </p:cNvPr>
          <p:cNvSpPr>
            <a:spLocks noGrp="1"/>
          </p:cNvSpPr>
          <p:nvPr>
            <p:ph type="ctrTitle"/>
          </p:nvPr>
        </p:nvSpPr>
        <p:spPr/>
        <p:txBody>
          <a:bodyPr/>
          <a:lstStyle/>
          <a:p>
            <a:r>
              <a:rPr lang="en-US" dirty="0"/>
              <a:t>Don’t outsource your ethics!</a:t>
            </a:r>
          </a:p>
        </p:txBody>
      </p:sp>
      <p:sp>
        <p:nvSpPr>
          <p:cNvPr id="4" name="Slide Number Placeholder 3">
            <a:extLst>
              <a:ext uri="{FF2B5EF4-FFF2-40B4-BE49-F238E27FC236}">
                <a16:creationId xmlns:a16="http://schemas.microsoft.com/office/drawing/2014/main" id="{2BCCC70C-03B1-393A-554E-4E5023DB8D0A}"/>
              </a:ext>
            </a:extLst>
          </p:cNvPr>
          <p:cNvSpPr>
            <a:spLocks noGrp="1"/>
          </p:cNvSpPr>
          <p:nvPr>
            <p:ph type="sldNum" idx="12"/>
          </p:nvPr>
        </p:nvSpPr>
        <p:spPr/>
        <p:txBody>
          <a:bodyPr/>
          <a:lstStyle/>
          <a:p>
            <a:fld id="{00000000-1234-1234-1234-123412341234}" type="slidenum">
              <a:rPr lang="en-US" smtClean="0"/>
              <a:pPr/>
              <a:t>38</a:t>
            </a:fld>
            <a:endParaRPr lang="en-US" dirty="0"/>
          </a:p>
        </p:txBody>
      </p:sp>
      <p:pic>
        <p:nvPicPr>
          <p:cNvPr id="3" name="Picture 2">
            <a:extLst>
              <a:ext uri="{FF2B5EF4-FFF2-40B4-BE49-F238E27FC236}">
                <a16:creationId xmlns:a16="http://schemas.microsoft.com/office/drawing/2014/main" id="{94FB535F-79C5-2683-F77F-1BDCD95B008A}"/>
              </a:ext>
            </a:extLst>
          </p:cNvPr>
          <p:cNvPicPr>
            <a:picLocks noChangeAspect="1"/>
          </p:cNvPicPr>
          <p:nvPr/>
        </p:nvPicPr>
        <p:blipFill>
          <a:blip r:embed="rId3"/>
          <a:stretch>
            <a:fillRect/>
          </a:stretch>
        </p:blipFill>
        <p:spPr>
          <a:xfrm>
            <a:off x="887737" y="1854861"/>
            <a:ext cx="10416524" cy="1879940"/>
          </a:xfrm>
          <a:prstGeom prst="rect">
            <a:avLst/>
          </a:prstGeom>
        </p:spPr>
      </p:pic>
    </p:spTree>
    <p:extLst>
      <p:ext uri="{BB962C8B-B14F-4D97-AF65-F5344CB8AC3E}">
        <p14:creationId xmlns:p14="http://schemas.microsoft.com/office/powerpoint/2010/main" val="941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6" name="Google Shape;776;g12d74ed02be_0_34"/>
          <p:cNvSpPr txBox="1">
            <a:spLocks noGrp="1"/>
          </p:cNvSpPr>
          <p:nvPr>
            <p:ph type="sldNum" idx="12"/>
          </p:nvPr>
        </p:nvSpPr>
        <p:spPr>
          <a:xfrm>
            <a:off x="10446059" y="6446570"/>
            <a:ext cx="1136400" cy="2223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100"/>
              <a:buNone/>
            </a:pPr>
            <a:fld id="{00000000-1234-1234-1234-123412341234}" type="slidenum">
              <a:rPr lang="en-US">
                <a:latin typeface="Fira Sans Condensed" panose="020B0503050000020004" pitchFamily="34" charset="0"/>
              </a:rPr>
              <a:t>3</a:t>
            </a:fld>
            <a:endParaRPr>
              <a:latin typeface="Fira Sans Condensed" panose="020B0503050000020004" pitchFamily="34" charset="0"/>
            </a:endParaRPr>
          </a:p>
        </p:txBody>
      </p:sp>
      <p:sp>
        <p:nvSpPr>
          <p:cNvPr id="777" name="Google Shape;777;g12d74ed02be_0_34"/>
          <p:cNvSpPr txBox="1"/>
          <p:nvPr/>
        </p:nvSpPr>
        <p:spPr>
          <a:xfrm>
            <a:off x="371949" y="375761"/>
            <a:ext cx="1289400" cy="33851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Fira Sans Condensed" panose="020B0503050000020004" pitchFamily="34" charset="0"/>
                <a:ea typeface="Century Gothic"/>
                <a:cs typeface="Century Gothic"/>
                <a:sym typeface="Century Gothic"/>
              </a:rPr>
              <a:t>Inputs</a:t>
            </a:r>
            <a:endParaRPr sz="1400" b="0" i="0" u="none" strike="noStrike" cap="none" dirty="0">
              <a:solidFill>
                <a:srgbClr val="000000"/>
              </a:solidFill>
              <a:latin typeface="Fira Sans Condensed" panose="020B0503050000020004" pitchFamily="34" charset="0"/>
              <a:sym typeface="Arial"/>
            </a:endParaRPr>
          </a:p>
        </p:txBody>
      </p:sp>
      <p:sp>
        <p:nvSpPr>
          <p:cNvPr id="786" name="Google Shape;786;g12d74ed02be_0_34"/>
          <p:cNvSpPr/>
          <p:nvPr/>
        </p:nvSpPr>
        <p:spPr>
          <a:xfrm>
            <a:off x="1592049" y="243479"/>
            <a:ext cx="1442980" cy="849300"/>
          </a:xfrm>
          <a:prstGeom prst="roundRect">
            <a:avLst>
              <a:gd name="adj" fmla="val 879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“USD485m”</a:t>
            </a:r>
            <a:endParaRPr lang="en-US" sz="1400" b="0" i="0" u="none" strike="noStrike" cap="none" dirty="0">
              <a:solidFill>
                <a:srgbClr val="000000"/>
              </a:solidFill>
              <a:latin typeface="Fira Sans Condensed" panose="020B0503050000020004" pitchFamily="34" charset="0"/>
              <a:sym typeface="Arial"/>
            </a:endParaRPr>
          </a:p>
        </p:txBody>
      </p:sp>
      <p:sp>
        <p:nvSpPr>
          <p:cNvPr id="792" name="Google Shape;792;g12d74ed02be_0_34"/>
          <p:cNvSpPr txBox="1"/>
          <p:nvPr/>
        </p:nvSpPr>
        <p:spPr>
          <a:xfrm>
            <a:off x="371949" y="5832395"/>
            <a:ext cx="24402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accent3"/>
                </a:solidFill>
                <a:latin typeface="Fira Sans Condensed" panose="020B0503050000020004" pitchFamily="34" charset="0"/>
                <a:ea typeface="Century Gothic"/>
                <a:cs typeface="Century Gothic"/>
                <a:sym typeface="Century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Final outcomes</a:t>
            </a:r>
            <a:endParaRPr sz="1400" b="0" i="0" u="none" strike="noStrike" cap="none">
              <a:solidFill>
                <a:srgbClr val="000000"/>
              </a:solidFill>
              <a:latin typeface="Fira Sans Condensed" panose="020B0503050000020004" pitchFamily="34" charset="0"/>
              <a:sym typeface="Arial"/>
            </a:endParaRPr>
          </a:p>
        </p:txBody>
      </p:sp>
      <p:sp>
        <p:nvSpPr>
          <p:cNvPr id="797" name="Google Shape;797;g12d74ed02be_0_34"/>
          <p:cNvSpPr/>
          <p:nvPr/>
        </p:nvSpPr>
        <p:spPr>
          <a:xfrm>
            <a:off x="1819928" y="4182815"/>
            <a:ext cx="1555568" cy="849300"/>
          </a:xfrm>
          <a:prstGeom prst="roundRect">
            <a:avLst>
              <a:gd name="adj" fmla="val 8793"/>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Fira Sans Condensed" panose="020B0503050000020004" pitchFamily="34" charset="0"/>
                <a:sym typeface="Century Gothic"/>
              </a:rPr>
              <a:t>Green </a:t>
            </a:r>
            <a:br>
              <a:rPr lang="en-US" sz="1600" b="0" i="0" u="none" strike="noStrike" cap="none" dirty="0">
                <a:solidFill>
                  <a:schemeClr val="lt1"/>
                </a:solidFill>
                <a:latin typeface="Fira Sans Condensed" panose="020B0503050000020004" pitchFamily="34" charset="0"/>
                <a:sym typeface="Century Gothic"/>
              </a:rPr>
            </a:br>
            <a:r>
              <a:rPr lang="en-US" sz="1600" b="0" i="0" u="none" strike="noStrike" cap="none" dirty="0">
                <a:solidFill>
                  <a:schemeClr val="lt1"/>
                </a:solidFill>
                <a:latin typeface="Fira Sans Condensed" panose="020B0503050000020004" pitchFamily="34" charset="0"/>
                <a:sym typeface="Century Gothic"/>
              </a:rPr>
              <a:t>neighborhoods</a:t>
            </a:r>
            <a:endParaRPr sz="1400" b="0" i="0" u="none" strike="noStrike" cap="none" dirty="0">
              <a:solidFill>
                <a:srgbClr val="000000"/>
              </a:solidFill>
              <a:latin typeface="Fira Sans Condensed" panose="020B0503050000020004" pitchFamily="34" charset="0"/>
              <a:sym typeface="Arial"/>
            </a:endParaRPr>
          </a:p>
        </p:txBody>
      </p:sp>
      <p:sp>
        <p:nvSpPr>
          <p:cNvPr id="798" name="Google Shape;798;g12d74ed02be_0_34"/>
          <p:cNvSpPr txBox="1"/>
          <p:nvPr/>
        </p:nvSpPr>
        <p:spPr>
          <a:xfrm>
            <a:off x="371949" y="4294961"/>
            <a:ext cx="1751100" cy="585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5"/>
                </a:solidFill>
                <a:latin typeface="Fira Sans Condensed" panose="020B0503050000020004" pitchFamily="34" charset="0"/>
                <a:ea typeface="Century Gothic"/>
                <a:cs typeface="Century Gothic"/>
                <a:sym typeface="Century Gothic"/>
              </a:rPr>
              <a:t>Intermediate outcomes</a:t>
            </a:r>
            <a:endParaRPr sz="1400" b="0" i="0" u="none" strike="noStrike" cap="none" dirty="0">
              <a:solidFill>
                <a:srgbClr val="000000"/>
              </a:solidFill>
              <a:latin typeface="Fira Sans Condensed" panose="020B0503050000020004" pitchFamily="34" charset="0"/>
              <a:sym typeface="Arial"/>
            </a:endParaRPr>
          </a:p>
        </p:txBody>
      </p:sp>
      <p:sp>
        <p:nvSpPr>
          <p:cNvPr id="799" name="Google Shape;799;g12d74ed02be_0_34"/>
          <p:cNvSpPr/>
          <p:nvPr/>
        </p:nvSpPr>
        <p:spPr>
          <a:xfrm>
            <a:off x="3571028" y="4182815"/>
            <a:ext cx="1383226" cy="849300"/>
          </a:xfrm>
          <a:prstGeom prst="roundRect">
            <a:avLst>
              <a:gd name="adj" fmla="val 8793"/>
            </a:avLst>
          </a:prstGeom>
          <a:solidFill>
            <a:schemeClr val="accent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School </a:t>
            </a:r>
            <a:br>
              <a:rPr lang="en-US" sz="1600" dirty="0">
                <a:solidFill>
                  <a:schemeClr val="lt1"/>
                </a:solidFill>
                <a:latin typeface="Fira Sans Condensed" panose="020B0503050000020004" pitchFamily="34" charset="0"/>
                <a:ea typeface="Century Gothic"/>
                <a:cs typeface="Century Gothic"/>
                <a:sym typeface="Century Gothic"/>
              </a:rPr>
            </a:br>
            <a:r>
              <a:rPr lang="en-US" sz="1600" dirty="0">
                <a:solidFill>
                  <a:schemeClr val="lt1"/>
                </a:solidFill>
                <a:latin typeface="Fira Sans Condensed" panose="020B0503050000020004" pitchFamily="34" charset="0"/>
                <a:ea typeface="Century Gothic"/>
                <a:cs typeface="Century Gothic"/>
                <a:sym typeface="Century Gothic"/>
              </a:rPr>
              <a:t>absenteeism</a:t>
            </a:r>
            <a:endParaRPr sz="1600" dirty="0">
              <a:solidFill>
                <a:schemeClr val="lt1"/>
              </a:solidFill>
              <a:latin typeface="Fira Sans Condensed" panose="020B0503050000020004" pitchFamily="34" charset="0"/>
              <a:ea typeface="Century Gothic"/>
              <a:cs typeface="Century Gothic"/>
              <a:sym typeface="Century Gothic"/>
            </a:endParaRPr>
          </a:p>
        </p:txBody>
      </p:sp>
      <p:sp>
        <p:nvSpPr>
          <p:cNvPr id="5" name="Google Shape;779;g12d74ed02be_0_34">
            <a:extLst>
              <a:ext uri="{FF2B5EF4-FFF2-40B4-BE49-F238E27FC236}">
                <a16:creationId xmlns:a16="http://schemas.microsoft.com/office/drawing/2014/main" id="{2FC8EFE8-16A2-67CC-8FF1-1A0AB10030AA}"/>
              </a:ext>
            </a:extLst>
          </p:cNvPr>
          <p:cNvSpPr txBox="1"/>
          <p:nvPr/>
        </p:nvSpPr>
        <p:spPr>
          <a:xfrm>
            <a:off x="371949" y="3155981"/>
            <a:ext cx="12894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2"/>
                </a:solidFill>
                <a:latin typeface="Fira Sans Condensed" panose="020B0503050000020004" pitchFamily="34" charset="0"/>
                <a:ea typeface="Century Gothic"/>
                <a:cs typeface="Century Gothic"/>
                <a:sym typeface="Century Gothic"/>
              </a:rPr>
              <a:t>Outputs</a:t>
            </a:r>
            <a:endParaRPr sz="1400" b="0" i="0" u="none" strike="noStrike" cap="none" dirty="0">
              <a:solidFill>
                <a:srgbClr val="000000"/>
              </a:solidFill>
              <a:latin typeface="Fira Sans Condensed" panose="020B0503050000020004" pitchFamily="34" charset="0"/>
              <a:sym typeface="Arial"/>
            </a:endParaRPr>
          </a:p>
        </p:txBody>
      </p:sp>
      <p:sp>
        <p:nvSpPr>
          <p:cNvPr id="7" name="Google Shape;767;g24510cd52a3_0_501">
            <a:extLst>
              <a:ext uri="{FF2B5EF4-FFF2-40B4-BE49-F238E27FC236}">
                <a16:creationId xmlns:a16="http://schemas.microsoft.com/office/drawing/2014/main" id="{C2C061B7-D2B6-54EF-1187-DD1159DDD54C}"/>
              </a:ext>
            </a:extLst>
          </p:cNvPr>
          <p:cNvSpPr/>
          <p:nvPr/>
        </p:nvSpPr>
        <p:spPr>
          <a:xfrm>
            <a:off x="3232223" y="5638118"/>
            <a:ext cx="2301900" cy="698700"/>
          </a:xfrm>
          <a:prstGeom prst="roundRect">
            <a:avLst>
              <a:gd name="adj" fmla="val 8793"/>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Gun violence / shootings</a:t>
            </a:r>
            <a:endParaRPr sz="1400" b="0" i="0" u="none" strike="noStrike" cap="none" dirty="0">
              <a:solidFill>
                <a:srgbClr val="000000"/>
              </a:solidFill>
              <a:latin typeface="Fira Sans Condensed" panose="020B0503050000020004" pitchFamily="34" charset="0"/>
              <a:sym typeface="Arial"/>
            </a:endParaRPr>
          </a:p>
        </p:txBody>
      </p:sp>
      <p:sp>
        <p:nvSpPr>
          <p:cNvPr id="11" name="Google Shape;826;g12d74ed02be_0_108">
            <a:extLst>
              <a:ext uri="{FF2B5EF4-FFF2-40B4-BE49-F238E27FC236}">
                <a16:creationId xmlns:a16="http://schemas.microsoft.com/office/drawing/2014/main" id="{DD7F4834-CFF5-CE6C-C735-C6AB281D41E1}"/>
              </a:ext>
            </a:extLst>
          </p:cNvPr>
          <p:cNvSpPr txBox="1"/>
          <p:nvPr/>
        </p:nvSpPr>
        <p:spPr>
          <a:xfrm>
            <a:off x="5611667" y="1137277"/>
            <a:ext cx="51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Fira Sans Condensed" panose="020B0503050000020004" pitchFamily="34" charset="0"/>
                <a:ea typeface="Century Gothic"/>
                <a:cs typeface="Century Gothic"/>
                <a:sym typeface="Century Gothic"/>
              </a:rPr>
              <a:t>?</a:t>
            </a:r>
            <a:endParaRPr sz="1400" b="0" i="0" u="none" strike="noStrike" cap="none" dirty="0">
              <a:solidFill>
                <a:srgbClr val="000000"/>
              </a:solidFill>
              <a:latin typeface="Fira Sans Condensed" panose="020B0503050000020004" pitchFamily="34" charset="0"/>
              <a:sym typeface="Arial"/>
            </a:endParaRPr>
          </a:p>
        </p:txBody>
      </p:sp>
      <p:cxnSp>
        <p:nvCxnSpPr>
          <p:cNvPr id="12" name="Google Shape;830;g12d74ed02be_0_108">
            <a:extLst>
              <a:ext uri="{FF2B5EF4-FFF2-40B4-BE49-F238E27FC236}">
                <a16:creationId xmlns:a16="http://schemas.microsoft.com/office/drawing/2014/main" id="{842F8B18-08B8-FCB4-1C6B-CC5432B01456}"/>
              </a:ext>
            </a:extLst>
          </p:cNvPr>
          <p:cNvCxnSpPr/>
          <p:nvPr/>
        </p:nvCxnSpPr>
        <p:spPr>
          <a:xfrm>
            <a:off x="6116827" y="1177375"/>
            <a:ext cx="0" cy="341400"/>
          </a:xfrm>
          <a:prstGeom prst="straightConnector1">
            <a:avLst/>
          </a:prstGeom>
          <a:noFill/>
          <a:ln w="9525" cap="flat" cmpd="sng">
            <a:solidFill>
              <a:schemeClr val="dk2"/>
            </a:solidFill>
            <a:prstDash val="solid"/>
            <a:round/>
            <a:headEnd type="none" w="sm" len="sm"/>
            <a:tailEnd type="triangle" w="med" len="med"/>
          </a:ln>
        </p:spPr>
      </p:cxnSp>
      <p:sp>
        <p:nvSpPr>
          <p:cNvPr id="13" name="Google Shape;826;g12d74ed02be_0_108">
            <a:extLst>
              <a:ext uri="{FF2B5EF4-FFF2-40B4-BE49-F238E27FC236}">
                <a16:creationId xmlns:a16="http://schemas.microsoft.com/office/drawing/2014/main" id="{B0D3FB33-0FD1-4CA3-BB2B-94A655FF38B4}"/>
              </a:ext>
            </a:extLst>
          </p:cNvPr>
          <p:cNvSpPr txBox="1"/>
          <p:nvPr/>
        </p:nvSpPr>
        <p:spPr>
          <a:xfrm>
            <a:off x="5611667" y="2445095"/>
            <a:ext cx="51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Fira Sans Condensed" panose="020B0503050000020004" pitchFamily="34" charset="0"/>
                <a:ea typeface="Century Gothic"/>
                <a:cs typeface="Century Gothic"/>
                <a:sym typeface="Century Gothic"/>
              </a:rPr>
              <a:t>?</a:t>
            </a:r>
            <a:endParaRPr sz="1400" b="0" i="0" u="none" strike="noStrike" cap="none" dirty="0">
              <a:solidFill>
                <a:srgbClr val="000000"/>
              </a:solidFill>
              <a:latin typeface="Fira Sans Condensed" panose="020B0503050000020004" pitchFamily="34" charset="0"/>
              <a:sym typeface="Arial"/>
            </a:endParaRPr>
          </a:p>
        </p:txBody>
      </p:sp>
      <p:cxnSp>
        <p:nvCxnSpPr>
          <p:cNvPr id="14" name="Google Shape;830;g12d74ed02be_0_108">
            <a:extLst>
              <a:ext uri="{FF2B5EF4-FFF2-40B4-BE49-F238E27FC236}">
                <a16:creationId xmlns:a16="http://schemas.microsoft.com/office/drawing/2014/main" id="{517835E0-C6F0-78DA-E44E-E252742EBF0E}"/>
              </a:ext>
            </a:extLst>
          </p:cNvPr>
          <p:cNvCxnSpPr/>
          <p:nvPr/>
        </p:nvCxnSpPr>
        <p:spPr>
          <a:xfrm>
            <a:off x="6116827" y="2485193"/>
            <a:ext cx="0" cy="341400"/>
          </a:xfrm>
          <a:prstGeom prst="straightConnector1">
            <a:avLst/>
          </a:prstGeom>
          <a:noFill/>
          <a:ln w="9525" cap="flat" cmpd="sng">
            <a:solidFill>
              <a:schemeClr val="dk2"/>
            </a:solidFill>
            <a:prstDash val="solid"/>
            <a:round/>
            <a:headEnd type="none" w="sm" len="sm"/>
            <a:tailEnd type="triangle" w="med" len="med"/>
          </a:ln>
        </p:spPr>
      </p:cxnSp>
      <p:sp>
        <p:nvSpPr>
          <p:cNvPr id="15" name="Google Shape;826;g12d74ed02be_0_108">
            <a:extLst>
              <a:ext uri="{FF2B5EF4-FFF2-40B4-BE49-F238E27FC236}">
                <a16:creationId xmlns:a16="http://schemas.microsoft.com/office/drawing/2014/main" id="{49A32EA1-0EF7-4EC7-C7F3-6437870CD902}"/>
              </a:ext>
            </a:extLst>
          </p:cNvPr>
          <p:cNvSpPr txBox="1"/>
          <p:nvPr/>
        </p:nvSpPr>
        <p:spPr>
          <a:xfrm>
            <a:off x="2556849" y="3773665"/>
            <a:ext cx="51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Fira Sans Condensed" panose="020B0503050000020004" pitchFamily="34" charset="0"/>
                <a:ea typeface="Century Gothic"/>
                <a:cs typeface="Century Gothic"/>
                <a:sym typeface="Century Gothic"/>
              </a:rPr>
              <a:t>?</a:t>
            </a:r>
            <a:endParaRPr sz="1400" b="0" i="0" u="none" strike="noStrike" cap="none" dirty="0">
              <a:solidFill>
                <a:srgbClr val="000000"/>
              </a:solidFill>
              <a:latin typeface="Fira Sans Condensed" panose="020B0503050000020004" pitchFamily="34" charset="0"/>
              <a:sym typeface="Arial"/>
            </a:endParaRPr>
          </a:p>
        </p:txBody>
      </p:sp>
      <p:cxnSp>
        <p:nvCxnSpPr>
          <p:cNvPr id="16" name="Google Shape;830;g12d74ed02be_0_108">
            <a:extLst>
              <a:ext uri="{FF2B5EF4-FFF2-40B4-BE49-F238E27FC236}">
                <a16:creationId xmlns:a16="http://schemas.microsoft.com/office/drawing/2014/main" id="{76C121A1-554B-C974-5AB7-FCFCE4CAA109}"/>
              </a:ext>
            </a:extLst>
          </p:cNvPr>
          <p:cNvCxnSpPr/>
          <p:nvPr/>
        </p:nvCxnSpPr>
        <p:spPr>
          <a:xfrm>
            <a:off x="3062009" y="3813763"/>
            <a:ext cx="0" cy="341400"/>
          </a:xfrm>
          <a:prstGeom prst="straightConnector1">
            <a:avLst/>
          </a:prstGeom>
          <a:noFill/>
          <a:ln w="9525" cap="flat" cmpd="sng">
            <a:solidFill>
              <a:schemeClr val="dk2"/>
            </a:solidFill>
            <a:prstDash val="solid"/>
            <a:round/>
            <a:headEnd type="none" w="sm" len="sm"/>
            <a:tailEnd type="triangle" w="med" len="med"/>
          </a:ln>
        </p:spPr>
      </p:cxnSp>
      <p:sp>
        <p:nvSpPr>
          <p:cNvPr id="19" name="Google Shape;826;g12d74ed02be_0_108">
            <a:extLst>
              <a:ext uri="{FF2B5EF4-FFF2-40B4-BE49-F238E27FC236}">
                <a16:creationId xmlns:a16="http://schemas.microsoft.com/office/drawing/2014/main" id="{72CEFD27-0D1D-90EB-3B09-D6F52D8A30C0}"/>
              </a:ext>
            </a:extLst>
          </p:cNvPr>
          <p:cNvSpPr txBox="1"/>
          <p:nvPr/>
        </p:nvSpPr>
        <p:spPr>
          <a:xfrm>
            <a:off x="3909149" y="5148597"/>
            <a:ext cx="51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Fira Sans Condensed" panose="020B0503050000020004" pitchFamily="34" charset="0"/>
                <a:ea typeface="Century Gothic"/>
                <a:cs typeface="Century Gothic"/>
                <a:sym typeface="Century Gothic"/>
              </a:rPr>
              <a:t>?</a:t>
            </a:r>
            <a:endParaRPr sz="1400" b="0" i="0" u="none" strike="noStrike" cap="none" dirty="0">
              <a:solidFill>
                <a:srgbClr val="000000"/>
              </a:solidFill>
              <a:latin typeface="Fira Sans Condensed" panose="020B0503050000020004" pitchFamily="34" charset="0"/>
              <a:sym typeface="Arial"/>
            </a:endParaRPr>
          </a:p>
        </p:txBody>
      </p:sp>
      <p:cxnSp>
        <p:nvCxnSpPr>
          <p:cNvPr id="20" name="Google Shape;830;g12d74ed02be_0_108">
            <a:extLst>
              <a:ext uri="{FF2B5EF4-FFF2-40B4-BE49-F238E27FC236}">
                <a16:creationId xmlns:a16="http://schemas.microsoft.com/office/drawing/2014/main" id="{00EEF5CC-7B1A-3E92-2476-D14D37020741}"/>
              </a:ext>
            </a:extLst>
          </p:cNvPr>
          <p:cNvCxnSpPr/>
          <p:nvPr/>
        </p:nvCxnSpPr>
        <p:spPr>
          <a:xfrm>
            <a:off x="4414309" y="5188695"/>
            <a:ext cx="0" cy="341400"/>
          </a:xfrm>
          <a:prstGeom prst="straightConnector1">
            <a:avLst/>
          </a:prstGeom>
          <a:noFill/>
          <a:ln w="9525" cap="flat" cmpd="sng">
            <a:solidFill>
              <a:schemeClr val="dk2"/>
            </a:solidFill>
            <a:prstDash val="solid"/>
            <a:round/>
            <a:headEnd type="none" w="sm" len="sm"/>
            <a:tailEnd type="triangle" w="med" len="med"/>
          </a:ln>
        </p:spPr>
      </p:cxnSp>
      <p:sp>
        <p:nvSpPr>
          <p:cNvPr id="21" name="Google Shape;826;g12d74ed02be_0_108">
            <a:extLst>
              <a:ext uri="{FF2B5EF4-FFF2-40B4-BE49-F238E27FC236}">
                <a16:creationId xmlns:a16="http://schemas.microsoft.com/office/drawing/2014/main" id="{25F643BC-84E9-9C59-0C8A-89A47295D873}"/>
              </a:ext>
            </a:extLst>
          </p:cNvPr>
          <p:cNvSpPr txBox="1"/>
          <p:nvPr/>
        </p:nvSpPr>
        <p:spPr>
          <a:xfrm>
            <a:off x="5694559" y="3782615"/>
            <a:ext cx="5106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accent5"/>
                </a:solidFill>
                <a:latin typeface="Fira Sans Condensed" panose="020B0503050000020004" pitchFamily="34" charset="0"/>
                <a:ea typeface="Century Gothic"/>
                <a:cs typeface="Century Gothic"/>
                <a:sym typeface="Century Gothic"/>
              </a:rPr>
              <a:t>?</a:t>
            </a:r>
            <a:endParaRPr sz="1400" b="0" i="0" u="none" strike="noStrike" cap="none" dirty="0">
              <a:solidFill>
                <a:srgbClr val="000000"/>
              </a:solidFill>
              <a:latin typeface="Fira Sans Condensed" panose="020B0503050000020004" pitchFamily="34" charset="0"/>
              <a:sym typeface="Arial"/>
            </a:endParaRPr>
          </a:p>
        </p:txBody>
      </p:sp>
      <p:cxnSp>
        <p:nvCxnSpPr>
          <p:cNvPr id="22" name="Google Shape;830;g12d74ed02be_0_108">
            <a:extLst>
              <a:ext uri="{FF2B5EF4-FFF2-40B4-BE49-F238E27FC236}">
                <a16:creationId xmlns:a16="http://schemas.microsoft.com/office/drawing/2014/main" id="{6DA4864B-AA4D-4A3E-C37B-C6CB20B3BDF3}"/>
              </a:ext>
            </a:extLst>
          </p:cNvPr>
          <p:cNvCxnSpPr/>
          <p:nvPr/>
        </p:nvCxnSpPr>
        <p:spPr>
          <a:xfrm>
            <a:off x="6199719" y="3822713"/>
            <a:ext cx="0" cy="341400"/>
          </a:xfrm>
          <a:prstGeom prst="straightConnector1">
            <a:avLst/>
          </a:prstGeom>
          <a:noFill/>
          <a:ln w="9525" cap="flat" cmpd="sng">
            <a:solidFill>
              <a:schemeClr val="dk2"/>
            </a:solidFill>
            <a:prstDash val="solid"/>
            <a:round/>
            <a:headEnd type="none" w="sm" len="sm"/>
            <a:tailEnd type="triangle" w="med" len="med"/>
          </a:ln>
        </p:spPr>
      </p:cxnSp>
      <p:sp>
        <p:nvSpPr>
          <p:cNvPr id="2" name="Google Shape;820;g12d74ed02be_0_108">
            <a:extLst>
              <a:ext uri="{FF2B5EF4-FFF2-40B4-BE49-F238E27FC236}">
                <a16:creationId xmlns:a16="http://schemas.microsoft.com/office/drawing/2014/main" id="{64325E83-A2B9-16FB-9794-8971D72795F6}"/>
              </a:ext>
            </a:extLst>
          </p:cNvPr>
          <p:cNvSpPr/>
          <p:nvPr/>
        </p:nvSpPr>
        <p:spPr>
          <a:xfrm>
            <a:off x="7098332" y="327914"/>
            <a:ext cx="1421390" cy="675000"/>
          </a:xfrm>
          <a:prstGeom prst="roundRect">
            <a:avLst>
              <a:gd name="adj" fmla="val 8793"/>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Indicators &amp; Data</a:t>
            </a:r>
            <a:endParaRPr sz="1400" b="0" i="0" u="none" strike="noStrike" cap="none" dirty="0">
              <a:solidFill>
                <a:srgbClr val="000000"/>
              </a:solidFill>
              <a:latin typeface="Fira Sans Condensed" panose="020B0503050000020004" pitchFamily="34" charset="0"/>
              <a:sym typeface="Arial"/>
            </a:endParaRPr>
          </a:p>
        </p:txBody>
      </p:sp>
      <p:sp>
        <p:nvSpPr>
          <p:cNvPr id="4" name="Google Shape;824;g12d74ed02be_0_108">
            <a:extLst>
              <a:ext uri="{FF2B5EF4-FFF2-40B4-BE49-F238E27FC236}">
                <a16:creationId xmlns:a16="http://schemas.microsoft.com/office/drawing/2014/main" id="{336AB2DE-87B0-60B6-CD09-9EE70471AEFF}"/>
              </a:ext>
            </a:extLst>
          </p:cNvPr>
          <p:cNvSpPr/>
          <p:nvPr/>
        </p:nvSpPr>
        <p:spPr>
          <a:xfrm>
            <a:off x="7102832" y="4251137"/>
            <a:ext cx="1484984" cy="738900"/>
          </a:xfrm>
          <a:prstGeom prst="roundRect">
            <a:avLst>
              <a:gd name="adj" fmla="val 8793"/>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Indicators &amp; Data</a:t>
            </a:r>
            <a:endParaRPr lang="en-US" sz="1400" b="0" i="0" u="none" strike="noStrike" cap="none" dirty="0">
              <a:solidFill>
                <a:srgbClr val="000000"/>
              </a:solidFill>
              <a:latin typeface="Fira Sans Condensed" panose="020B0503050000020004" pitchFamily="34" charset="0"/>
              <a:sym typeface="Arial"/>
            </a:endParaRPr>
          </a:p>
        </p:txBody>
      </p:sp>
      <p:sp>
        <p:nvSpPr>
          <p:cNvPr id="9" name="Google Shape;825;g12d74ed02be_0_108">
            <a:extLst>
              <a:ext uri="{FF2B5EF4-FFF2-40B4-BE49-F238E27FC236}">
                <a16:creationId xmlns:a16="http://schemas.microsoft.com/office/drawing/2014/main" id="{4E8A4961-6FFA-A77F-82E2-B0F6DF059677}"/>
              </a:ext>
            </a:extLst>
          </p:cNvPr>
          <p:cNvSpPr/>
          <p:nvPr/>
        </p:nvSpPr>
        <p:spPr>
          <a:xfrm>
            <a:off x="7102832" y="5651240"/>
            <a:ext cx="1484984" cy="698700"/>
          </a:xfrm>
          <a:prstGeom prst="roundRect">
            <a:avLst>
              <a:gd name="adj" fmla="val 8793"/>
            </a:avLst>
          </a:prstGeom>
          <a:no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Indicators &amp; Data</a:t>
            </a:r>
            <a:endParaRPr lang="en-US" sz="1400" b="0" i="0" u="none" strike="noStrike" cap="none" dirty="0">
              <a:solidFill>
                <a:srgbClr val="000000"/>
              </a:solidFill>
              <a:latin typeface="Fira Sans Condensed" panose="020B0503050000020004" pitchFamily="34" charset="0"/>
              <a:sym typeface="Arial"/>
            </a:endParaRPr>
          </a:p>
        </p:txBody>
      </p:sp>
      <p:sp>
        <p:nvSpPr>
          <p:cNvPr id="10" name="Google Shape;822;g12d74ed02be_0_108">
            <a:extLst>
              <a:ext uri="{FF2B5EF4-FFF2-40B4-BE49-F238E27FC236}">
                <a16:creationId xmlns:a16="http://schemas.microsoft.com/office/drawing/2014/main" id="{FC38CB42-CF6D-C9A6-0ABE-F0A9F38D1132}"/>
              </a:ext>
            </a:extLst>
          </p:cNvPr>
          <p:cNvSpPr/>
          <p:nvPr/>
        </p:nvSpPr>
        <p:spPr>
          <a:xfrm>
            <a:off x="7098332" y="2977727"/>
            <a:ext cx="1489484" cy="698700"/>
          </a:xfrm>
          <a:prstGeom prst="roundRect">
            <a:avLst>
              <a:gd name="adj" fmla="val 879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Indicators &amp; Data</a:t>
            </a:r>
            <a:endParaRPr lang="en-US" sz="1400" b="0" i="0" u="none" strike="noStrike" cap="none" dirty="0">
              <a:solidFill>
                <a:srgbClr val="000000"/>
              </a:solidFill>
              <a:latin typeface="Fira Sans Condensed" panose="020B0503050000020004" pitchFamily="34" charset="0"/>
              <a:sym typeface="Arial"/>
            </a:endParaRPr>
          </a:p>
        </p:txBody>
      </p:sp>
      <p:sp>
        <p:nvSpPr>
          <p:cNvPr id="23" name="Google Shape;786;g12d74ed02be_0_34">
            <a:extLst>
              <a:ext uri="{FF2B5EF4-FFF2-40B4-BE49-F238E27FC236}">
                <a16:creationId xmlns:a16="http://schemas.microsoft.com/office/drawing/2014/main" id="{A9588AB1-A523-097D-009E-34B9D97AB745}"/>
              </a:ext>
            </a:extLst>
          </p:cNvPr>
          <p:cNvSpPr/>
          <p:nvPr/>
        </p:nvSpPr>
        <p:spPr>
          <a:xfrm>
            <a:off x="3301777" y="243479"/>
            <a:ext cx="1698239" cy="849300"/>
          </a:xfrm>
          <a:prstGeom prst="roundRect">
            <a:avLst>
              <a:gd name="adj" fmla="val 879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“Who is tasked”</a:t>
            </a:r>
            <a:endParaRPr lang="en-US" sz="1400" b="0" i="0" u="none" strike="noStrike" cap="none" dirty="0">
              <a:solidFill>
                <a:srgbClr val="000000"/>
              </a:solidFill>
              <a:latin typeface="Fira Sans Condensed" panose="020B0503050000020004" pitchFamily="34" charset="0"/>
              <a:sym typeface="Arial"/>
            </a:endParaRPr>
          </a:p>
        </p:txBody>
      </p:sp>
      <p:sp>
        <p:nvSpPr>
          <p:cNvPr id="24" name="Google Shape;786;g12d74ed02be_0_34">
            <a:extLst>
              <a:ext uri="{FF2B5EF4-FFF2-40B4-BE49-F238E27FC236}">
                <a16:creationId xmlns:a16="http://schemas.microsoft.com/office/drawing/2014/main" id="{CF50EAA2-0D91-C017-FD19-A0683AB1C087}"/>
              </a:ext>
            </a:extLst>
          </p:cNvPr>
          <p:cNvSpPr/>
          <p:nvPr/>
        </p:nvSpPr>
        <p:spPr>
          <a:xfrm>
            <a:off x="5253035" y="243479"/>
            <a:ext cx="1698239" cy="849300"/>
          </a:xfrm>
          <a:prstGeom prst="roundRect">
            <a:avLst>
              <a:gd name="adj" fmla="val 879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a:t>
            </a:r>
            <a:endParaRPr lang="en-US" sz="1400" b="0" i="0" u="none" strike="noStrike" cap="none" dirty="0">
              <a:solidFill>
                <a:srgbClr val="000000"/>
              </a:solidFill>
              <a:latin typeface="Fira Sans Condensed" panose="020B0503050000020004" pitchFamily="34" charset="0"/>
              <a:sym typeface="Arial"/>
            </a:endParaRPr>
          </a:p>
        </p:txBody>
      </p:sp>
      <p:sp>
        <p:nvSpPr>
          <p:cNvPr id="25" name="Google Shape;777;g12d74ed02be_0_34">
            <a:extLst>
              <a:ext uri="{FF2B5EF4-FFF2-40B4-BE49-F238E27FC236}">
                <a16:creationId xmlns:a16="http://schemas.microsoft.com/office/drawing/2014/main" id="{94311D18-34E7-C4EB-0F29-B56AC6969C6A}"/>
              </a:ext>
            </a:extLst>
          </p:cNvPr>
          <p:cNvSpPr txBox="1"/>
          <p:nvPr/>
        </p:nvSpPr>
        <p:spPr>
          <a:xfrm>
            <a:off x="371949" y="1554545"/>
            <a:ext cx="1289400" cy="338514"/>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Fira Sans Condensed" panose="020B0503050000020004" pitchFamily="34" charset="0"/>
                <a:ea typeface="Century Gothic"/>
                <a:cs typeface="Century Gothic"/>
                <a:sym typeface="Century Gothic"/>
              </a:rPr>
              <a:t>Activities</a:t>
            </a:r>
            <a:endParaRPr sz="1400" b="0" i="0" u="none" strike="noStrike" cap="none" dirty="0">
              <a:solidFill>
                <a:srgbClr val="000000"/>
              </a:solidFill>
              <a:latin typeface="Fira Sans Condensed" panose="020B0503050000020004" pitchFamily="34" charset="0"/>
              <a:sym typeface="Arial"/>
            </a:endParaRPr>
          </a:p>
        </p:txBody>
      </p:sp>
      <p:sp>
        <p:nvSpPr>
          <p:cNvPr id="28" name="Google Shape;786;g12d74ed02be_0_34">
            <a:extLst>
              <a:ext uri="{FF2B5EF4-FFF2-40B4-BE49-F238E27FC236}">
                <a16:creationId xmlns:a16="http://schemas.microsoft.com/office/drawing/2014/main" id="{86D005C7-B8C7-DA1C-4186-B9686597654E}"/>
              </a:ext>
            </a:extLst>
          </p:cNvPr>
          <p:cNvSpPr/>
          <p:nvPr/>
        </p:nvSpPr>
        <p:spPr>
          <a:xfrm>
            <a:off x="5253035" y="1586846"/>
            <a:ext cx="1698239" cy="849300"/>
          </a:xfrm>
          <a:prstGeom prst="roundRect">
            <a:avLst>
              <a:gd name="adj" fmla="val 8793"/>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a:t>
            </a:r>
            <a:endParaRPr lang="en-US" sz="1400" b="0" i="0" u="none" strike="noStrike" cap="none" dirty="0">
              <a:solidFill>
                <a:srgbClr val="000000"/>
              </a:solidFill>
              <a:latin typeface="Fira Sans Condensed" panose="020B0503050000020004" pitchFamily="34" charset="0"/>
              <a:sym typeface="Arial"/>
            </a:endParaRPr>
          </a:p>
        </p:txBody>
      </p:sp>
      <p:sp>
        <p:nvSpPr>
          <p:cNvPr id="32" name="Google Shape;820;g12d74ed02be_0_108">
            <a:extLst>
              <a:ext uri="{FF2B5EF4-FFF2-40B4-BE49-F238E27FC236}">
                <a16:creationId xmlns:a16="http://schemas.microsoft.com/office/drawing/2014/main" id="{2763A3B5-ECAC-AB46-5F9E-C4FA3A8B600B}"/>
              </a:ext>
            </a:extLst>
          </p:cNvPr>
          <p:cNvSpPr/>
          <p:nvPr/>
        </p:nvSpPr>
        <p:spPr>
          <a:xfrm>
            <a:off x="7102832" y="1677872"/>
            <a:ext cx="1489484" cy="675000"/>
          </a:xfrm>
          <a:prstGeom prst="roundRect">
            <a:avLst>
              <a:gd name="adj" fmla="val 8793"/>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1600"/>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Indicators &amp; Data</a:t>
            </a:r>
            <a:endParaRPr lang="en-US" sz="1400" b="0" i="0" u="none" strike="noStrike" cap="none" dirty="0">
              <a:solidFill>
                <a:srgbClr val="000000"/>
              </a:solidFill>
              <a:latin typeface="Fira Sans Condensed" panose="020B0503050000020004" pitchFamily="34" charset="0"/>
              <a:sym typeface="Arial"/>
            </a:endParaRPr>
          </a:p>
        </p:txBody>
      </p:sp>
      <p:sp>
        <p:nvSpPr>
          <p:cNvPr id="33" name="Google Shape;787;g12d74ed02be_0_34">
            <a:extLst>
              <a:ext uri="{FF2B5EF4-FFF2-40B4-BE49-F238E27FC236}">
                <a16:creationId xmlns:a16="http://schemas.microsoft.com/office/drawing/2014/main" id="{6DB221DE-B67E-8102-D97B-8F93AA3EA418}"/>
              </a:ext>
            </a:extLst>
          </p:cNvPr>
          <p:cNvSpPr/>
          <p:nvPr/>
        </p:nvSpPr>
        <p:spPr>
          <a:xfrm>
            <a:off x="1909416" y="2863194"/>
            <a:ext cx="3090600" cy="901522"/>
          </a:xfrm>
          <a:prstGeom prst="roundRect">
            <a:avLst>
              <a:gd name="adj" fmla="val 8793"/>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Trees planted by program</a:t>
            </a:r>
            <a:endParaRPr sz="1600" dirty="0">
              <a:solidFill>
                <a:schemeClr val="lt1"/>
              </a:solidFill>
              <a:latin typeface="Fira Sans Condensed" panose="020B0503050000020004" pitchFamily="34" charset="0"/>
              <a:ea typeface="Century Gothic"/>
              <a:cs typeface="Century Gothic"/>
              <a:sym typeface="Century Gothic"/>
            </a:endParaRPr>
          </a:p>
        </p:txBody>
      </p:sp>
      <p:sp>
        <p:nvSpPr>
          <p:cNvPr id="34" name="Google Shape;787;g12d74ed02be_0_34">
            <a:extLst>
              <a:ext uri="{FF2B5EF4-FFF2-40B4-BE49-F238E27FC236}">
                <a16:creationId xmlns:a16="http://schemas.microsoft.com/office/drawing/2014/main" id="{B5C1FEB2-01C3-00E8-E5AC-E8318AB9899D}"/>
              </a:ext>
            </a:extLst>
          </p:cNvPr>
          <p:cNvSpPr/>
          <p:nvPr/>
        </p:nvSpPr>
        <p:spPr>
          <a:xfrm>
            <a:off x="5457454" y="2863194"/>
            <a:ext cx="1289400" cy="901522"/>
          </a:xfrm>
          <a:prstGeom prst="roundRect">
            <a:avLst>
              <a:gd name="adj" fmla="val 8793"/>
            </a:avLst>
          </a:prstGeom>
          <a:solidFill>
            <a:schemeClr val="accent2"/>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a:t>
            </a:r>
            <a:endParaRPr sz="1600" dirty="0">
              <a:solidFill>
                <a:schemeClr val="lt1"/>
              </a:solidFill>
              <a:latin typeface="Fira Sans Condensed" panose="020B0503050000020004" pitchFamily="34" charset="0"/>
              <a:ea typeface="Century Gothic"/>
              <a:cs typeface="Century Gothic"/>
              <a:sym typeface="Century Gothic"/>
            </a:endParaRPr>
          </a:p>
        </p:txBody>
      </p:sp>
      <p:sp>
        <p:nvSpPr>
          <p:cNvPr id="35" name="Google Shape;799;g12d74ed02be_0_34">
            <a:extLst>
              <a:ext uri="{FF2B5EF4-FFF2-40B4-BE49-F238E27FC236}">
                <a16:creationId xmlns:a16="http://schemas.microsoft.com/office/drawing/2014/main" id="{7FBE9004-09EA-EC98-E108-54927E6ED6CB}"/>
              </a:ext>
            </a:extLst>
          </p:cNvPr>
          <p:cNvSpPr/>
          <p:nvPr/>
        </p:nvSpPr>
        <p:spPr>
          <a:xfrm>
            <a:off x="5149786" y="4182815"/>
            <a:ext cx="1383226" cy="849300"/>
          </a:xfrm>
          <a:prstGeom prst="roundRect">
            <a:avLst>
              <a:gd name="adj" fmla="val 8793"/>
            </a:avLst>
          </a:prstGeom>
          <a:solidFill>
            <a:schemeClr val="accent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1600" dirty="0">
                <a:solidFill>
                  <a:schemeClr val="lt1"/>
                </a:solidFill>
                <a:latin typeface="Fira Sans Condensed" panose="020B0503050000020004" pitchFamily="34" charset="0"/>
                <a:ea typeface="Century Gothic"/>
                <a:cs typeface="Century Gothic"/>
                <a:sym typeface="Century Gothic"/>
              </a:rPr>
              <a:t>Re-integration after jail</a:t>
            </a:r>
            <a:endParaRPr sz="1600" dirty="0">
              <a:solidFill>
                <a:schemeClr val="lt1"/>
              </a:solidFill>
              <a:latin typeface="Fira Sans Condensed" panose="020B0503050000020004" pitchFamily="34" charset="0"/>
              <a:ea typeface="Century Gothic"/>
              <a:cs typeface="Century Gothic"/>
              <a:sym typeface="Century Gothic"/>
            </a:endParaRPr>
          </a:p>
        </p:txBody>
      </p:sp>
      <p:sp>
        <p:nvSpPr>
          <p:cNvPr id="36" name="Google Shape;824;g12d74ed02be_0_108">
            <a:extLst>
              <a:ext uri="{FF2B5EF4-FFF2-40B4-BE49-F238E27FC236}">
                <a16:creationId xmlns:a16="http://schemas.microsoft.com/office/drawing/2014/main" id="{B1ABACDD-FA0E-B600-8675-CB13FED465B5}"/>
              </a:ext>
            </a:extLst>
          </p:cNvPr>
          <p:cNvSpPr/>
          <p:nvPr/>
        </p:nvSpPr>
        <p:spPr>
          <a:xfrm>
            <a:off x="8795036" y="4251137"/>
            <a:ext cx="1484984" cy="738900"/>
          </a:xfrm>
          <a:prstGeom prst="roundRect">
            <a:avLst>
              <a:gd name="adj" fmla="val 8793"/>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No. of trees across neighborhoods</a:t>
            </a:r>
            <a:endParaRPr lang="en-US" sz="1400" b="0" i="0" u="none" strike="noStrike" cap="none" dirty="0">
              <a:solidFill>
                <a:srgbClr val="000000"/>
              </a:solidFill>
              <a:latin typeface="Fira Sans Condensed" panose="020B0503050000020004" pitchFamily="34" charset="0"/>
              <a:sym typeface="Arial"/>
            </a:endParaRPr>
          </a:p>
        </p:txBody>
      </p:sp>
      <p:sp>
        <p:nvSpPr>
          <p:cNvPr id="37" name="Google Shape;824;g12d74ed02be_0_108">
            <a:extLst>
              <a:ext uri="{FF2B5EF4-FFF2-40B4-BE49-F238E27FC236}">
                <a16:creationId xmlns:a16="http://schemas.microsoft.com/office/drawing/2014/main" id="{0E6628FA-1467-62AA-F262-C6FF0F5E0BDF}"/>
              </a:ext>
            </a:extLst>
          </p:cNvPr>
          <p:cNvSpPr/>
          <p:nvPr/>
        </p:nvSpPr>
        <p:spPr>
          <a:xfrm>
            <a:off x="10487240" y="4238015"/>
            <a:ext cx="1136400" cy="738900"/>
          </a:xfrm>
          <a:prstGeom prst="roundRect">
            <a:avLst>
              <a:gd name="adj" fmla="val 8793"/>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Length of housing waitlist</a:t>
            </a:r>
            <a:endParaRPr lang="en-US" sz="1400" b="0" i="0" u="none" strike="noStrike" cap="none" dirty="0">
              <a:solidFill>
                <a:srgbClr val="000000"/>
              </a:solidFill>
              <a:latin typeface="Fira Sans Condensed" panose="020B0503050000020004" pitchFamily="34" charset="0"/>
              <a:sym typeface="Arial"/>
            </a:endParaRPr>
          </a:p>
        </p:txBody>
      </p:sp>
      <p:sp>
        <p:nvSpPr>
          <p:cNvPr id="39" name="Google Shape;824;g12d74ed02be_0_108">
            <a:extLst>
              <a:ext uri="{FF2B5EF4-FFF2-40B4-BE49-F238E27FC236}">
                <a16:creationId xmlns:a16="http://schemas.microsoft.com/office/drawing/2014/main" id="{C5F2C1D1-A864-61E6-67ED-FC08D303B94A}"/>
              </a:ext>
            </a:extLst>
          </p:cNvPr>
          <p:cNvSpPr/>
          <p:nvPr/>
        </p:nvSpPr>
        <p:spPr>
          <a:xfrm>
            <a:off x="8795036" y="2957627"/>
            <a:ext cx="1484984" cy="738900"/>
          </a:xfrm>
          <a:prstGeom prst="roundRect">
            <a:avLst>
              <a:gd name="adj" fmla="val 8793"/>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No. of trees planted by the program</a:t>
            </a:r>
            <a:endParaRPr lang="en-US" sz="1400" b="0" i="0" u="none" strike="noStrike" cap="none" dirty="0">
              <a:solidFill>
                <a:srgbClr val="000000"/>
              </a:solidFill>
              <a:latin typeface="Fira Sans Condensed" panose="020B0503050000020004" pitchFamily="34" charset="0"/>
              <a:sym typeface="Arial"/>
            </a:endParaRPr>
          </a:p>
        </p:txBody>
      </p:sp>
      <p:sp>
        <p:nvSpPr>
          <p:cNvPr id="40" name="Google Shape;825;g12d74ed02be_0_108">
            <a:extLst>
              <a:ext uri="{FF2B5EF4-FFF2-40B4-BE49-F238E27FC236}">
                <a16:creationId xmlns:a16="http://schemas.microsoft.com/office/drawing/2014/main" id="{5AAD6B7A-D82F-BB2F-A327-C9AFB2F365F9}"/>
              </a:ext>
            </a:extLst>
          </p:cNvPr>
          <p:cNvSpPr/>
          <p:nvPr/>
        </p:nvSpPr>
        <p:spPr>
          <a:xfrm>
            <a:off x="8795036" y="5651240"/>
            <a:ext cx="1484984" cy="698700"/>
          </a:xfrm>
          <a:prstGeom prst="roundRect">
            <a:avLst>
              <a:gd name="adj" fmla="val 8793"/>
            </a:avLst>
          </a:prstGeom>
          <a:no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No. of people shot</a:t>
            </a:r>
            <a:endParaRPr sz="1400" b="0" i="0" u="none" strike="noStrike" cap="none" dirty="0">
              <a:solidFill>
                <a:srgbClr val="000000"/>
              </a:solidFill>
              <a:latin typeface="Fira Sans Condensed" panose="020B0503050000020004" pitchFamily="34" charset="0"/>
              <a:sym typeface="Arial"/>
            </a:endParaRPr>
          </a:p>
        </p:txBody>
      </p:sp>
      <p:sp>
        <p:nvSpPr>
          <p:cNvPr id="41" name="Google Shape;825;g12d74ed02be_0_108">
            <a:extLst>
              <a:ext uri="{FF2B5EF4-FFF2-40B4-BE49-F238E27FC236}">
                <a16:creationId xmlns:a16="http://schemas.microsoft.com/office/drawing/2014/main" id="{E10B6881-9A1D-5388-7A8F-EBC74AE6A307}"/>
              </a:ext>
            </a:extLst>
          </p:cNvPr>
          <p:cNvSpPr/>
          <p:nvPr/>
        </p:nvSpPr>
        <p:spPr>
          <a:xfrm>
            <a:off x="10487241" y="5651240"/>
            <a:ext cx="1584786" cy="698700"/>
          </a:xfrm>
          <a:prstGeom prst="roundRect">
            <a:avLst>
              <a:gd name="adj" fmla="val 8793"/>
            </a:avLst>
          </a:prstGeom>
          <a:no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Fira Sans Condensed" panose="020B0503050000020004" pitchFamily="34" charset="0"/>
                <a:ea typeface="Century Gothic"/>
                <a:cs typeface="Century Gothic"/>
                <a:sym typeface="Century Gothic"/>
              </a:rPr>
              <a:t>Rate of assault hospitalizations</a:t>
            </a:r>
            <a:endParaRPr sz="1400" b="0" i="0" u="none" strike="noStrike" cap="none" dirty="0">
              <a:solidFill>
                <a:srgbClr val="000000"/>
              </a:solidFill>
              <a:latin typeface="Fira Sans Condensed" panose="020B0503050000020004" pitchFamily="34" charset="0"/>
              <a:sym typeface="Arial"/>
            </a:endParaRPr>
          </a:p>
        </p:txBody>
      </p:sp>
    </p:spTree>
    <p:extLst>
      <p:ext uri="{BB962C8B-B14F-4D97-AF65-F5344CB8AC3E}">
        <p14:creationId xmlns:p14="http://schemas.microsoft.com/office/powerpoint/2010/main" val="1406591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3A609F-65E7-F833-3EE3-6FB365ABD39F}"/>
              </a:ext>
            </a:extLst>
          </p:cNvPr>
          <p:cNvSpPr>
            <a:spLocks noGrp="1"/>
          </p:cNvSpPr>
          <p:nvPr>
            <p:ph type="ctrTitle"/>
          </p:nvPr>
        </p:nvSpPr>
        <p:spPr/>
        <p:txBody>
          <a:bodyPr/>
          <a:lstStyle/>
          <a:p>
            <a:r>
              <a:rPr lang="en-US" dirty="0"/>
              <a:t>Don’t outsource your ethics!</a:t>
            </a:r>
          </a:p>
        </p:txBody>
      </p:sp>
      <p:sp>
        <p:nvSpPr>
          <p:cNvPr id="4" name="Slide Number Placeholder 3">
            <a:extLst>
              <a:ext uri="{FF2B5EF4-FFF2-40B4-BE49-F238E27FC236}">
                <a16:creationId xmlns:a16="http://schemas.microsoft.com/office/drawing/2014/main" id="{2BCCC70C-03B1-393A-554E-4E5023DB8D0A}"/>
              </a:ext>
            </a:extLst>
          </p:cNvPr>
          <p:cNvSpPr>
            <a:spLocks noGrp="1"/>
          </p:cNvSpPr>
          <p:nvPr>
            <p:ph type="sldNum" idx="12"/>
          </p:nvPr>
        </p:nvSpPr>
        <p:spPr/>
        <p:txBody>
          <a:bodyPr/>
          <a:lstStyle/>
          <a:p>
            <a:fld id="{00000000-1234-1234-1234-123412341234}" type="slidenum">
              <a:rPr lang="en-US" smtClean="0"/>
              <a:pPr/>
              <a:t>39</a:t>
            </a:fld>
            <a:endParaRPr lang="en-US" dirty="0"/>
          </a:p>
        </p:txBody>
      </p:sp>
      <p:pic>
        <p:nvPicPr>
          <p:cNvPr id="10" name="Picture 9">
            <a:extLst>
              <a:ext uri="{FF2B5EF4-FFF2-40B4-BE49-F238E27FC236}">
                <a16:creationId xmlns:a16="http://schemas.microsoft.com/office/drawing/2014/main" id="{E8B9EAEB-F84B-CCFD-7C4B-29C13A89F5FF}"/>
              </a:ext>
            </a:extLst>
          </p:cNvPr>
          <p:cNvPicPr>
            <a:picLocks noChangeAspect="1"/>
          </p:cNvPicPr>
          <p:nvPr/>
        </p:nvPicPr>
        <p:blipFill>
          <a:blip r:embed="rId3"/>
          <a:stretch>
            <a:fillRect/>
          </a:stretch>
        </p:blipFill>
        <p:spPr>
          <a:xfrm>
            <a:off x="985019" y="1526049"/>
            <a:ext cx="10221960" cy="4807085"/>
          </a:xfrm>
          <a:prstGeom prst="rect">
            <a:avLst/>
          </a:prstGeom>
        </p:spPr>
      </p:pic>
    </p:spTree>
    <p:extLst>
      <p:ext uri="{BB962C8B-B14F-4D97-AF65-F5344CB8AC3E}">
        <p14:creationId xmlns:p14="http://schemas.microsoft.com/office/powerpoint/2010/main" val="3710847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3A609F-65E7-F833-3EE3-6FB365ABD39F}"/>
              </a:ext>
            </a:extLst>
          </p:cNvPr>
          <p:cNvSpPr>
            <a:spLocks noGrp="1"/>
          </p:cNvSpPr>
          <p:nvPr>
            <p:ph type="ctrTitle"/>
          </p:nvPr>
        </p:nvSpPr>
        <p:spPr/>
        <p:txBody>
          <a:bodyPr/>
          <a:lstStyle/>
          <a:p>
            <a:r>
              <a:rPr lang="en-US" dirty="0"/>
              <a:t>Don’t outsource your ethics!</a:t>
            </a:r>
          </a:p>
        </p:txBody>
      </p:sp>
      <p:sp>
        <p:nvSpPr>
          <p:cNvPr id="4" name="Slide Number Placeholder 3">
            <a:extLst>
              <a:ext uri="{FF2B5EF4-FFF2-40B4-BE49-F238E27FC236}">
                <a16:creationId xmlns:a16="http://schemas.microsoft.com/office/drawing/2014/main" id="{2BCCC70C-03B1-393A-554E-4E5023DB8D0A}"/>
              </a:ext>
            </a:extLst>
          </p:cNvPr>
          <p:cNvSpPr>
            <a:spLocks noGrp="1"/>
          </p:cNvSpPr>
          <p:nvPr>
            <p:ph type="sldNum" idx="12"/>
          </p:nvPr>
        </p:nvSpPr>
        <p:spPr/>
        <p:txBody>
          <a:bodyPr/>
          <a:lstStyle/>
          <a:p>
            <a:fld id="{00000000-1234-1234-1234-123412341234}" type="slidenum">
              <a:rPr lang="en-US" smtClean="0"/>
              <a:pPr/>
              <a:t>40</a:t>
            </a:fld>
            <a:endParaRPr lang="en-US" dirty="0"/>
          </a:p>
        </p:txBody>
      </p:sp>
      <p:pic>
        <p:nvPicPr>
          <p:cNvPr id="5" name="Picture 4">
            <a:extLst>
              <a:ext uri="{FF2B5EF4-FFF2-40B4-BE49-F238E27FC236}">
                <a16:creationId xmlns:a16="http://schemas.microsoft.com/office/drawing/2014/main" id="{FF273870-4D44-7319-90A7-D98DD658E0EA}"/>
              </a:ext>
            </a:extLst>
          </p:cNvPr>
          <p:cNvPicPr>
            <a:picLocks noChangeAspect="1"/>
          </p:cNvPicPr>
          <p:nvPr/>
        </p:nvPicPr>
        <p:blipFill>
          <a:blip r:embed="rId3"/>
          <a:stretch>
            <a:fillRect/>
          </a:stretch>
        </p:blipFill>
        <p:spPr>
          <a:xfrm>
            <a:off x="383084" y="2255659"/>
            <a:ext cx="11266121" cy="1400968"/>
          </a:xfrm>
          <a:prstGeom prst="rect">
            <a:avLst/>
          </a:prstGeom>
        </p:spPr>
      </p:pic>
    </p:spTree>
    <p:extLst>
      <p:ext uri="{BB962C8B-B14F-4D97-AF65-F5344CB8AC3E}">
        <p14:creationId xmlns:p14="http://schemas.microsoft.com/office/powerpoint/2010/main" val="1335520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Final food for thought</a:t>
            </a:r>
          </a:p>
        </p:txBody>
      </p:sp>
      <p:sp>
        <p:nvSpPr>
          <p:cNvPr id="4" name="Slide Number Placeholder 3">
            <a:extLst>
              <a:ext uri="{FF2B5EF4-FFF2-40B4-BE49-F238E27FC236}">
                <a16:creationId xmlns:a16="http://schemas.microsoft.com/office/drawing/2014/main" id="{33641E86-B3A4-BA76-A725-320F0648EFDC}"/>
              </a:ext>
            </a:extLst>
          </p:cNvPr>
          <p:cNvSpPr>
            <a:spLocks noGrp="1"/>
          </p:cNvSpPr>
          <p:nvPr>
            <p:ph type="sldNum" idx="12"/>
          </p:nvPr>
        </p:nvSpPr>
        <p:spPr/>
        <p:txBody>
          <a:bodyPr/>
          <a:lstStyle/>
          <a:p>
            <a:fld id="{00000000-1234-1234-1234-123412341234}" type="slidenum">
              <a:rPr lang="en-US" smtClean="0"/>
              <a:pPr/>
              <a:t>41</a:t>
            </a:fld>
            <a:endParaRPr lang="en-US" dirty="0"/>
          </a:p>
        </p:txBody>
      </p:sp>
      <p:sp>
        <p:nvSpPr>
          <p:cNvPr id="12" name="TextBox 11">
            <a:extLst>
              <a:ext uri="{FF2B5EF4-FFF2-40B4-BE49-F238E27FC236}">
                <a16:creationId xmlns:a16="http://schemas.microsoft.com/office/drawing/2014/main" id="{75AEF417-0288-EE07-1E6A-4416E47573B0}"/>
              </a:ext>
            </a:extLst>
          </p:cNvPr>
          <p:cNvSpPr txBox="1"/>
          <p:nvPr/>
        </p:nvSpPr>
        <p:spPr>
          <a:xfrm>
            <a:off x="3134942" y="2042472"/>
            <a:ext cx="6141425"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Educators experiment on children.</a:t>
            </a:r>
          </a:p>
        </p:txBody>
      </p:sp>
      <p:sp>
        <p:nvSpPr>
          <p:cNvPr id="3" name="TextBox 2">
            <a:extLst>
              <a:ext uri="{FF2B5EF4-FFF2-40B4-BE49-F238E27FC236}">
                <a16:creationId xmlns:a16="http://schemas.microsoft.com/office/drawing/2014/main" id="{83220E7A-E32B-6DC3-3721-261B86B345CF}"/>
              </a:ext>
            </a:extLst>
          </p:cNvPr>
          <p:cNvSpPr txBox="1"/>
          <p:nvPr/>
        </p:nvSpPr>
        <p:spPr>
          <a:xfrm>
            <a:off x="2103409" y="4359098"/>
            <a:ext cx="8541121"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They rarely know the result of their experiments.</a:t>
            </a:r>
          </a:p>
        </p:txBody>
      </p:sp>
      <p:sp>
        <p:nvSpPr>
          <p:cNvPr id="6" name="TextBox 5">
            <a:extLst>
              <a:ext uri="{FF2B5EF4-FFF2-40B4-BE49-F238E27FC236}">
                <a16:creationId xmlns:a16="http://schemas.microsoft.com/office/drawing/2014/main" id="{DC771AC8-0F65-3540-0495-99AB0A874682}"/>
              </a:ext>
            </a:extLst>
          </p:cNvPr>
          <p:cNvSpPr txBox="1"/>
          <p:nvPr/>
        </p:nvSpPr>
        <p:spPr>
          <a:xfrm>
            <a:off x="5241287" y="3240863"/>
            <a:ext cx="1928733"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Every day.</a:t>
            </a:r>
          </a:p>
        </p:txBody>
      </p:sp>
    </p:spTree>
    <p:extLst>
      <p:ext uri="{BB962C8B-B14F-4D97-AF65-F5344CB8AC3E}">
        <p14:creationId xmlns:p14="http://schemas.microsoft.com/office/powerpoint/2010/main" val="4014125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Plan for next class</a:t>
            </a:r>
          </a:p>
        </p:txBody>
      </p:sp>
      <p:sp>
        <p:nvSpPr>
          <p:cNvPr id="4" name="Slide Number Placeholder 3">
            <a:extLst>
              <a:ext uri="{FF2B5EF4-FFF2-40B4-BE49-F238E27FC236}">
                <a16:creationId xmlns:a16="http://schemas.microsoft.com/office/drawing/2014/main" id="{33641E86-B3A4-BA76-A725-320F0648EFDC}"/>
              </a:ext>
            </a:extLst>
          </p:cNvPr>
          <p:cNvSpPr>
            <a:spLocks noGrp="1"/>
          </p:cNvSpPr>
          <p:nvPr>
            <p:ph type="sldNum" idx="12"/>
          </p:nvPr>
        </p:nvSpPr>
        <p:spPr/>
        <p:txBody>
          <a:bodyPr/>
          <a:lstStyle/>
          <a:p>
            <a:fld id="{00000000-1234-1234-1234-123412341234}" type="slidenum">
              <a:rPr lang="en-US" smtClean="0"/>
              <a:pPr/>
              <a:t>42</a:t>
            </a:fld>
            <a:endParaRPr lang="en-US" dirty="0"/>
          </a:p>
        </p:txBody>
      </p:sp>
      <p:sp>
        <p:nvSpPr>
          <p:cNvPr id="8" name="TextBox 7">
            <a:extLst>
              <a:ext uri="{FF2B5EF4-FFF2-40B4-BE49-F238E27FC236}">
                <a16:creationId xmlns:a16="http://schemas.microsoft.com/office/drawing/2014/main" id="{967DB857-71E3-ADCB-D8AD-5283ED188AE5}"/>
              </a:ext>
            </a:extLst>
          </p:cNvPr>
          <p:cNvSpPr txBox="1"/>
          <p:nvPr/>
        </p:nvSpPr>
        <p:spPr>
          <a:xfrm>
            <a:off x="4505124" y="5062217"/>
            <a:ext cx="3690434"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Meet with your team</a:t>
            </a:r>
          </a:p>
        </p:txBody>
      </p:sp>
      <p:sp>
        <p:nvSpPr>
          <p:cNvPr id="10" name="TextBox 9">
            <a:extLst>
              <a:ext uri="{FF2B5EF4-FFF2-40B4-BE49-F238E27FC236}">
                <a16:creationId xmlns:a16="http://schemas.microsoft.com/office/drawing/2014/main" id="{223911A6-FEF4-1D5B-6DED-22173DAB1B4B}"/>
              </a:ext>
            </a:extLst>
          </p:cNvPr>
          <p:cNvSpPr txBox="1"/>
          <p:nvPr/>
        </p:nvSpPr>
        <p:spPr>
          <a:xfrm>
            <a:off x="4745575" y="5843267"/>
            <a:ext cx="3209533"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Submit on Canvas</a:t>
            </a:r>
          </a:p>
        </p:txBody>
      </p:sp>
      <p:sp>
        <p:nvSpPr>
          <p:cNvPr id="11" name="TextBox 10">
            <a:extLst>
              <a:ext uri="{FF2B5EF4-FFF2-40B4-BE49-F238E27FC236}">
                <a16:creationId xmlns:a16="http://schemas.microsoft.com/office/drawing/2014/main" id="{1C63ED76-8D89-71A1-F949-222598830749}"/>
              </a:ext>
            </a:extLst>
          </p:cNvPr>
          <p:cNvSpPr txBox="1"/>
          <p:nvPr/>
        </p:nvSpPr>
        <p:spPr>
          <a:xfrm>
            <a:off x="3720189" y="4276084"/>
            <a:ext cx="4751622"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Due at the end of the week</a:t>
            </a:r>
          </a:p>
        </p:txBody>
      </p:sp>
      <p:sp>
        <p:nvSpPr>
          <p:cNvPr id="12" name="TextBox 11">
            <a:extLst>
              <a:ext uri="{FF2B5EF4-FFF2-40B4-BE49-F238E27FC236}">
                <a16:creationId xmlns:a16="http://schemas.microsoft.com/office/drawing/2014/main" id="{75AEF417-0288-EE07-1E6A-4416E47573B0}"/>
              </a:ext>
            </a:extLst>
          </p:cNvPr>
          <p:cNvSpPr txBox="1"/>
          <p:nvPr/>
        </p:nvSpPr>
        <p:spPr>
          <a:xfrm>
            <a:off x="2573240" y="2342918"/>
            <a:ext cx="7045518"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Submit on Canvas, ask for help on Slack</a:t>
            </a:r>
          </a:p>
        </p:txBody>
      </p:sp>
      <p:sp>
        <p:nvSpPr>
          <p:cNvPr id="13" name="TextBox 12">
            <a:extLst>
              <a:ext uri="{FF2B5EF4-FFF2-40B4-BE49-F238E27FC236}">
                <a16:creationId xmlns:a16="http://schemas.microsoft.com/office/drawing/2014/main" id="{83D5BA90-BB41-70F8-5DD2-897ECF140167}"/>
              </a:ext>
            </a:extLst>
          </p:cNvPr>
          <p:cNvSpPr txBox="1"/>
          <p:nvPr/>
        </p:nvSpPr>
        <p:spPr>
          <a:xfrm>
            <a:off x="3886099" y="1382285"/>
            <a:ext cx="4905510"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“Reading” reactions</a:t>
            </a:r>
          </a:p>
        </p:txBody>
      </p:sp>
      <p:sp>
        <p:nvSpPr>
          <p:cNvPr id="14" name="TextBox 13">
            <a:extLst>
              <a:ext uri="{FF2B5EF4-FFF2-40B4-BE49-F238E27FC236}">
                <a16:creationId xmlns:a16="http://schemas.microsoft.com/office/drawing/2014/main" id="{9777E720-93C8-48B2-4554-FEA651061BEB}"/>
              </a:ext>
            </a:extLst>
          </p:cNvPr>
          <p:cNvSpPr txBox="1"/>
          <p:nvPr/>
        </p:nvSpPr>
        <p:spPr>
          <a:xfrm>
            <a:off x="3658472" y="3305285"/>
            <a:ext cx="4875053"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Prepare Milestone 2</a:t>
            </a:r>
          </a:p>
        </p:txBody>
      </p:sp>
    </p:spTree>
    <p:extLst>
      <p:ext uri="{BB962C8B-B14F-4D97-AF65-F5344CB8AC3E}">
        <p14:creationId xmlns:p14="http://schemas.microsoft.com/office/powerpoint/2010/main" val="213714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4</a:t>
            </a:fld>
            <a:endParaRPr lang="en-US" dirty="0"/>
          </a:p>
        </p:txBody>
      </p:sp>
      <p:sp>
        <p:nvSpPr>
          <p:cNvPr id="9" name="TextBox 8">
            <a:extLst>
              <a:ext uri="{FF2B5EF4-FFF2-40B4-BE49-F238E27FC236}">
                <a16:creationId xmlns:a16="http://schemas.microsoft.com/office/drawing/2014/main" id="{B5E6A66A-CBC4-1935-473F-B610151F233F}"/>
              </a:ext>
            </a:extLst>
          </p:cNvPr>
          <p:cNvSpPr txBox="1"/>
          <p:nvPr/>
        </p:nvSpPr>
        <p:spPr>
          <a:xfrm>
            <a:off x="3900791" y="599087"/>
            <a:ext cx="7850222" cy="5632311"/>
          </a:xfrm>
          <a:prstGeom prst="rect">
            <a:avLst/>
          </a:prstGeom>
          <a:noFill/>
        </p:spPr>
        <p:txBody>
          <a:bodyPr wrap="square" rtlCol="0">
            <a:spAutoFit/>
          </a:bodyPr>
          <a:lstStyle/>
          <a:p>
            <a:r>
              <a:rPr lang="en-US" sz="2400" dirty="0">
                <a:latin typeface="Fira Sans Condensed" panose="020B0503050000020004" pitchFamily="34" charset="0"/>
              </a:rPr>
              <a:t>“Implementation and success will be tracked by </a:t>
            </a:r>
            <a:r>
              <a:rPr lang="en-US" sz="2400" b="1" dirty="0">
                <a:latin typeface="Fira Sans Condensed" panose="020B0503050000020004" pitchFamily="34" charset="0"/>
              </a:rPr>
              <a:t>both short-term process metrics</a:t>
            </a:r>
            <a:r>
              <a:rPr lang="en-US" sz="2400" dirty="0">
                <a:latin typeface="Fira Sans Condensed" panose="020B0503050000020004" pitchFamily="34" charset="0"/>
              </a:rPr>
              <a:t> and </a:t>
            </a:r>
            <a:r>
              <a:rPr lang="en-US" sz="2400" b="1" dirty="0">
                <a:latin typeface="Fira Sans Condensed" panose="020B0503050000020004" pitchFamily="34" charset="0"/>
              </a:rPr>
              <a:t>longer-term outcome indicators</a:t>
            </a:r>
            <a:r>
              <a:rPr lang="en-US" sz="2400" dirty="0">
                <a:latin typeface="Fira Sans Condensed" panose="020B0503050000020004" pitchFamily="34" charset="0"/>
              </a:rPr>
              <a:t>.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Performance management will be conducted through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1) Citywide and neighborhood-level metrics directly related to gun violence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and key indicators for upstream determinants of gun violence,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2) Key Performance Indicators for each strategy [out of 7 strategies], and </a:t>
            </a:r>
          </a:p>
          <a:p>
            <a:endParaRPr lang="en-US" sz="2400" dirty="0">
              <a:latin typeface="Fira Sans Condensed" panose="020B0503050000020004" pitchFamily="34" charset="0"/>
            </a:endParaRPr>
          </a:p>
          <a:p>
            <a:r>
              <a:rPr lang="en-US" sz="2400" dirty="0">
                <a:latin typeface="Fira Sans Condensed" panose="020B0503050000020004" pitchFamily="34" charset="0"/>
              </a:rPr>
              <a:t>3) implementation indicators for every action and initiative.”</a:t>
            </a:r>
          </a:p>
        </p:txBody>
      </p:sp>
      <p:pic>
        <p:nvPicPr>
          <p:cNvPr id="3" name="Picture 2">
            <a:extLst>
              <a:ext uri="{FF2B5EF4-FFF2-40B4-BE49-F238E27FC236}">
                <a16:creationId xmlns:a16="http://schemas.microsoft.com/office/drawing/2014/main" id="{3C20A8E3-DF63-5394-5F88-BD88276C1407}"/>
              </a:ext>
            </a:extLst>
          </p:cNvPr>
          <p:cNvPicPr>
            <a:picLocks noChangeAspect="1"/>
          </p:cNvPicPr>
          <p:nvPr/>
        </p:nvPicPr>
        <p:blipFill>
          <a:blip r:embed="rId2"/>
          <a:stretch>
            <a:fillRect/>
          </a:stretch>
        </p:blipFill>
        <p:spPr>
          <a:xfrm>
            <a:off x="699501" y="599087"/>
            <a:ext cx="2461988" cy="3341630"/>
          </a:xfrm>
          <a:prstGeom prst="rect">
            <a:avLst/>
          </a:prstGeom>
        </p:spPr>
      </p:pic>
    </p:spTree>
    <p:extLst>
      <p:ext uri="{BB962C8B-B14F-4D97-AF65-F5344CB8AC3E}">
        <p14:creationId xmlns:p14="http://schemas.microsoft.com/office/powerpoint/2010/main" val="220215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5</a:t>
            </a:fld>
            <a:endParaRPr lang="en-US" dirty="0"/>
          </a:p>
        </p:txBody>
      </p:sp>
      <p:sp>
        <p:nvSpPr>
          <p:cNvPr id="9" name="TextBox 8">
            <a:extLst>
              <a:ext uri="{FF2B5EF4-FFF2-40B4-BE49-F238E27FC236}">
                <a16:creationId xmlns:a16="http://schemas.microsoft.com/office/drawing/2014/main" id="{B5E6A66A-CBC4-1935-473F-B610151F233F}"/>
              </a:ext>
            </a:extLst>
          </p:cNvPr>
          <p:cNvSpPr txBox="1"/>
          <p:nvPr/>
        </p:nvSpPr>
        <p:spPr>
          <a:xfrm>
            <a:off x="3900791" y="599087"/>
            <a:ext cx="7850222" cy="5632311"/>
          </a:xfrm>
          <a:prstGeom prst="rect">
            <a:avLst/>
          </a:prstGeom>
          <a:noFill/>
        </p:spPr>
        <p:txBody>
          <a:bodyPr wrap="square" rtlCol="0">
            <a:spAutoFit/>
          </a:bodyPr>
          <a:lstStyle/>
          <a:p>
            <a:r>
              <a:rPr lang="en-US" sz="2400" dirty="0">
                <a:latin typeface="Fira Sans Condensed" panose="020B0503050000020004" pitchFamily="34" charset="0"/>
              </a:rPr>
              <a:t>“Implementation and success will be tracked by both short-term process metrics and longer-term outcome indicators.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Performance management will be conducted through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1) Citywide and neighborhood-level metrics directly related to gun violence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and key indicators for upstream determinants of gun violence, </a:t>
            </a:r>
            <a:br>
              <a:rPr lang="en-US" sz="2400" dirty="0">
                <a:latin typeface="Fira Sans Condensed" panose="020B0503050000020004" pitchFamily="34" charset="0"/>
              </a:rPr>
            </a:br>
            <a:br>
              <a:rPr lang="en-US" sz="2400" dirty="0">
                <a:latin typeface="Fira Sans Condensed" panose="020B0503050000020004" pitchFamily="34" charset="0"/>
              </a:rPr>
            </a:br>
            <a:r>
              <a:rPr lang="en-US" sz="2400" dirty="0">
                <a:latin typeface="Fira Sans Condensed" panose="020B0503050000020004" pitchFamily="34" charset="0"/>
              </a:rPr>
              <a:t>2) Key Performance Indicators for each strategy [out of 7 strategies], and </a:t>
            </a:r>
          </a:p>
          <a:p>
            <a:endParaRPr lang="en-US" sz="2400" dirty="0">
              <a:latin typeface="Fira Sans Condensed" panose="020B0503050000020004" pitchFamily="34" charset="0"/>
            </a:endParaRPr>
          </a:p>
          <a:p>
            <a:r>
              <a:rPr lang="en-US" sz="2400" dirty="0">
                <a:latin typeface="Fira Sans Condensed" panose="020B0503050000020004" pitchFamily="34" charset="0"/>
              </a:rPr>
              <a:t>3) implementation indicators for every action and initiative.”</a:t>
            </a:r>
          </a:p>
        </p:txBody>
      </p:sp>
      <p:pic>
        <p:nvPicPr>
          <p:cNvPr id="3" name="Picture 2">
            <a:extLst>
              <a:ext uri="{FF2B5EF4-FFF2-40B4-BE49-F238E27FC236}">
                <a16:creationId xmlns:a16="http://schemas.microsoft.com/office/drawing/2014/main" id="{3C20A8E3-DF63-5394-5F88-BD88276C1407}"/>
              </a:ext>
            </a:extLst>
          </p:cNvPr>
          <p:cNvPicPr>
            <a:picLocks noChangeAspect="1"/>
          </p:cNvPicPr>
          <p:nvPr/>
        </p:nvPicPr>
        <p:blipFill>
          <a:blip r:embed="rId2"/>
          <a:stretch>
            <a:fillRect/>
          </a:stretch>
        </p:blipFill>
        <p:spPr>
          <a:xfrm>
            <a:off x="699501" y="599087"/>
            <a:ext cx="1362763" cy="1849664"/>
          </a:xfrm>
          <a:prstGeom prst="rect">
            <a:avLst/>
          </a:prstGeom>
        </p:spPr>
      </p:pic>
      <p:sp>
        <p:nvSpPr>
          <p:cNvPr id="2" name="Google Shape;792;g12d74ed02be_0_34">
            <a:extLst>
              <a:ext uri="{FF2B5EF4-FFF2-40B4-BE49-F238E27FC236}">
                <a16:creationId xmlns:a16="http://schemas.microsoft.com/office/drawing/2014/main" id="{6B4A4213-D9CB-4751-D4AD-B73447FEC62C}"/>
              </a:ext>
            </a:extLst>
          </p:cNvPr>
          <p:cNvSpPr txBox="1"/>
          <p:nvPr/>
        </p:nvSpPr>
        <p:spPr>
          <a:xfrm>
            <a:off x="2414758" y="2448751"/>
            <a:ext cx="24402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3"/>
                </a:solidFill>
                <a:latin typeface="Fira Sans Condensed" panose="020B0503050000020004" pitchFamily="34" charset="0"/>
                <a:ea typeface="Century Gothic"/>
                <a:cs typeface="Century Gothic"/>
                <a:sym typeface="Century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Final outcomes</a:t>
            </a:r>
            <a:endParaRPr sz="1400" b="0" i="0" u="none" strike="noStrike" cap="none" dirty="0">
              <a:solidFill>
                <a:srgbClr val="000000"/>
              </a:solidFill>
              <a:latin typeface="Fira Sans Condensed" panose="020B0503050000020004" pitchFamily="34" charset="0"/>
              <a:sym typeface="Arial"/>
            </a:endParaRPr>
          </a:p>
        </p:txBody>
      </p:sp>
      <p:sp>
        <p:nvSpPr>
          <p:cNvPr id="4" name="Google Shape;798;g12d74ed02be_0_34">
            <a:extLst>
              <a:ext uri="{FF2B5EF4-FFF2-40B4-BE49-F238E27FC236}">
                <a16:creationId xmlns:a16="http://schemas.microsoft.com/office/drawing/2014/main" id="{60956DB5-6546-0DBC-6073-F386915A604E}"/>
              </a:ext>
            </a:extLst>
          </p:cNvPr>
          <p:cNvSpPr txBox="1"/>
          <p:nvPr/>
        </p:nvSpPr>
        <p:spPr>
          <a:xfrm>
            <a:off x="2414758" y="3635968"/>
            <a:ext cx="1751100" cy="585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5"/>
                </a:solidFill>
                <a:latin typeface="Fira Sans Condensed" panose="020B0503050000020004" pitchFamily="34" charset="0"/>
                <a:ea typeface="Century Gothic"/>
                <a:cs typeface="Century Gothic"/>
                <a:sym typeface="Century Gothic"/>
              </a:rPr>
              <a:t>Intermediate outcomes</a:t>
            </a:r>
            <a:endParaRPr sz="1400" b="0" i="0" u="none" strike="noStrike" cap="none" dirty="0">
              <a:solidFill>
                <a:srgbClr val="000000"/>
              </a:solidFill>
              <a:latin typeface="Fira Sans Condensed" panose="020B0503050000020004" pitchFamily="34" charset="0"/>
              <a:sym typeface="Arial"/>
            </a:endParaRPr>
          </a:p>
        </p:txBody>
      </p:sp>
      <p:sp>
        <p:nvSpPr>
          <p:cNvPr id="5" name="Google Shape;779;g12d74ed02be_0_34">
            <a:extLst>
              <a:ext uri="{FF2B5EF4-FFF2-40B4-BE49-F238E27FC236}">
                <a16:creationId xmlns:a16="http://schemas.microsoft.com/office/drawing/2014/main" id="{EE58DD84-DBDE-32F9-5F06-3203D3545F4E}"/>
              </a:ext>
            </a:extLst>
          </p:cNvPr>
          <p:cNvSpPr txBox="1"/>
          <p:nvPr/>
        </p:nvSpPr>
        <p:spPr>
          <a:xfrm>
            <a:off x="2426566" y="4675149"/>
            <a:ext cx="12894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2"/>
                </a:solidFill>
                <a:latin typeface="Fira Sans Condensed" panose="020B0503050000020004" pitchFamily="34" charset="0"/>
                <a:ea typeface="Century Gothic"/>
                <a:cs typeface="Century Gothic"/>
                <a:sym typeface="Century Gothic"/>
              </a:rPr>
              <a:t>Outputs</a:t>
            </a:r>
            <a:endParaRPr sz="1400" b="0" i="0" u="none" strike="noStrike" cap="none" dirty="0">
              <a:solidFill>
                <a:srgbClr val="000000"/>
              </a:solidFill>
              <a:latin typeface="Fira Sans Condensed" panose="020B0503050000020004" pitchFamily="34" charset="0"/>
              <a:sym typeface="Arial"/>
            </a:endParaRPr>
          </a:p>
        </p:txBody>
      </p:sp>
      <p:sp>
        <p:nvSpPr>
          <p:cNvPr id="7" name="Google Shape;777;g12d74ed02be_0_34">
            <a:extLst>
              <a:ext uri="{FF2B5EF4-FFF2-40B4-BE49-F238E27FC236}">
                <a16:creationId xmlns:a16="http://schemas.microsoft.com/office/drawing/2014/main" id="{C4EA85FB-4089-6DAC-D0BB-274B26590EB4}"/>
              </a:ext>
            </a:extLst>
          </p:cNvPr>
          <p:cNvSpPr txBox="1"/>
          <p:nvPr/>
        </p:nvSpPr>
        <p:spPr>
          <a:xfrm>
            <a:off x="2426566" y="5795532"/>
            <a:ext cx="1289400" cy="584735"/>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2"/>
                </a:solidFill>
                <a:latin typeface="Fira Sans Condensed" panose="020B0503050000020004" pitchFamily="34" charset="0"/>
                <a:ea typeface="Century Gothic"/>
                <a:cs typeface="Century Gothic"/>
                <a:sym typeface="Century Gothic"/>
              </a:rPr>
              <a:t>Outputs &amp; </a:t>
            </a:r>
            <a:r>
              <a:rPr lang="en-US" sz="1600" b="1" i="0" u="none" strike="noStrike" cap="none" dirty="0">
                <a:solidFill>
                  <a:schemeClr val="accent1"/>
                </a:solidFill>
                <a:latin typeface="Fira Sans Condensed" panose="020B0503050000020004" pitchFamily="34" charset="0"/>
                <a:ea typeface="Century Gothic"/>
                <a:cs typeface="Century Gothic"/>
                <a:sym typeface="Century Gothic"/>
              </a:rPr>
              <a:t>Activities</a:t>
            </a:r>
            <a:endParaRPr sz="1400" b="0" i="0" u="none" strike="noStrike" cap="none" dirty="0">
              <a:solidFill>
                <a:srgbClr val="000000"/>
              </a:solidFill>
              <a:latin typeface="Fira Sans Condensed" panose="020B0503050000020004" pitchFamily="34" charset="0"/>
              <a:sym typeface="Arial"/>
            </a:endParaRPr>
          </a:p>
        </p:txBody>
      </p:sp>
    </p:spTree>
    <p:extLst>
      <p:ext uri="{BB962C8B-B14F-4D97-AF65-F5344CB8AC3E}">
        <p14:creationId xmlns:p14="http://schemas.microsoft.com/office/powerpoint/2010/main" val="12011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6</a:t>
            </a:fld>
            <a:endParaRPr lang="en-US" dirty="0"/>
          </a:p>
        </p:txBody>
      </p:sp>
      <p:pic>
        <p:nvPicPr>
          <p:cNvPr id="3" name="Picture 2">
            <a:extLst>
              <a:ext uri="{FF2B5EF4-FFF2-40B4-BE49-F238E27FC236}">
                <a16:creationId xmlns:a16="http://schemas.microsoft.com/office/drawing/2014/main" id="{3C20A8E3-DF63-5394-5F88-BD88276C1407}"/>
              </a:ext>
            </a:extLst>
          </p:cNvPr>
          <p:cNvPicPr>
            <a:picLocks noChangeAspect="1"/>
          </p:cNvPicPr>
          <p:nvPr/>
        </p:nvPicPr>
        <p:blipFill>
          <a:blip r:embed="rId2"/>
          <a:stretch>
            <a:fillRect/>
          </a:stretch>
        </p:blipFill>
        <p:spPr>
          <a:xfrm>
            <a:off x="699501" y="599087"/>
            <a:ext cx="1362763" cy="1849664"/>
          </a:xfrm>
          <a:prstGeom prst="rect">
            <a:avLst/>
          </a:prstGeom>
        </p:spPr>
      </p:pic>
      <p:sp>
        <p:nvSpPr>
          <p:cNvPr id="2" name="Google Shape;792;g12d74ed02be_0_34">
            <a:extLst>
              <a:ext uri="{FF2B5EF4-FFF2-40B4-BE49-F238E27FC236}">
                <a16:creationId xmlns:a16="http://schemas.microsoft.com/office/drawing/2014/main" id="{6B4A4213-D9CB-4751-D4AD-B73447FEC62C}"/>
              </a:ext>
            </a:extLst>
          </p:cNvPr>
          <p:cNvSpPr txBox="1"/>
          <p:nvPr/>
        </p:nvSpPr>
        <p:spPr>
          <a:xfrm>
            <a:off x="2414758" y="2448751"/>
            <a:ext cx="24402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3"/>
                </a:solidFill>
                <a:latin typeface="Fira Sans Condensed" panose="020B0503050000020004" pitchFamily="34" charset="0"/>
                <a:ea typeface="Century Gothic"/>
                <a:cs typeface="Century Gothic"/>
                <a:sym typeface="Century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Final outcomes</a:t>
            </a:r>
            <a:endParaRPr sz="1400" b="0" i="0" u="none" strike="noStrike" cap="none" dirty="0">
              <a:solidFill>
                <a:srgbClr val="000000"/>
              </a:solidFill>
              <a:latin typeface="Fira Sans Condensed" panose="020B0503050000020004" pitchFamily="34" charset="0"/>
              <a:sym typeface="Arial"/>
            </a:endParaRPr>
          </a:p>
        </p:txBody>
      </p:sp>
      <p:pic>
        <p:nvPicPr>
          <p:cNvPr id="10" name="Picture 9">
            <a:extLst>
              <a:ext uri="{FF2B5EF4-FFF2-40B4-BE49-F238E27FC236}">
                <a16:creationId xmlns:a16="http://schemas.microsoft.com/office/drawing/2014/main" id="{1D75DA67-4562-2E6C-8C8B-E966E2FD7740}"/>
              </a:ext>
            </a:extLst>
          </p:cNvPr>
          <p:cNvPicPr>
            <a:picLocks noChangeAspect="1"/>
          </p:cNvPicPr>
          <p:nvPr/>
        </p:nvPicPr>
        <p:blipFill>
          <a:blip r:embed="rId3"/>
          <a:stretch>
            <a:fillRect/>
          </a:stretch>
        </p:blipFill>
        <p:spPr>
          <a:xfrm>
            <a:off x="4028564" y="2448751"/>
            <a:ext cx="8030948" cy="1704960"/>
          </a:xfrm>
          <a:prstGeom prst="rect">
            <a:avLst/>
          </a:prstGeom>
        </p:spPr>
      </p:pic>
    </p:spTree>
    <p:extLst>
      <p:ext uri="{BB962C8B-B14F-4D97-AF65-F5344CB8AC3E}">
        <p14:creationId xmlns:p14="http://schemas.microsoft.com/office/powerpoint/2010/main" val="2147736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7</a:t>
            </a:fld>
            <a:endParaRPr lang="en-US" dirty="0"/>
          </a:p>
        </p:txBody>
      </p:sp>
      <p:pic>
        <p:nvPicPr>
          <p:cNvPr id="3" name="Picture 2">
            <a:extLst>
              <a:ext uri="{FF2B5EF4-FFF2-40B4-BE49-F238E27FC236}">
                <a16:creationId xmlns:a16="http://schemas.microsoft.com/office/drawing/2014/main" id="{3C20A8E3-DF63-5394-5F88-BD88276C1407}"/>
              </a:ext>
            </a:extLst>
          </p:cNvPr>
          <p:cNvPicPr>
            <a:picLocks noChangeAspect="1"/>
          </p:cNvPicPr>
          <p:nvPr/>
        </p:nvPicPr>
        <p:blipFill>
          <a:blip r:embed="rId2"/>
          <a:stretch>
            <a:fillRect/>
          </a:stretch>
        </p:blipFill>
        <p:spPr>
          <a:xfrm>
            <a:off x="699501" y="599087"/>
            <a:ext cx="1362763" cy="1849664"/>
          </a:xfrm>
          <a:prstGeom prst="rect">
            <a:avLst/>
          </a:prstGeom>
        </p:spPr>
      </p:pic>
      <p:sp>
        <p:nvSpPr>
          <p:cNvPr id="4" name="Google Shape;798;g12d74ed02be_0_34">
            <a:extLst>
              <a:ext uri="{FF2B5EF4-FFF2-40B4-BE49-F238E27FC236}">
                <a16:creationId xmlns:a16="http://schemas.microsoft.com/office/drawing/2014/main" id="{60956DB5-6546-0DBC-6073-F386915A604E}"/>
              </a:ext>
            </a:extLst>
          </p:cNvPr>
          <p:cNvSpPr txBox="1"/>
          <p:nvPr/>
        </p:nvSpPr>
        <p:spPr>
          <a:xfrm>
            <a:off x="2414758" y="3635968"/>
            <a:ext cx="1751100" cy="585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5"/>
                </a:solidFill>
                <a:latin typeface="Fira Sans Condensed" panose="020B0503050000020004" pitchFamily="34" charset="0"/>
                <a:ea typeface="Century Gothic"/>
                <a:cs typeface="Century Gothic"/>
                <a:sym typeface="Century Gothic"/>
              </a:rPr>
              <a:t>Intermediate outcomes</a:t>
            </a:r>
            <a:endParaRPr sz="1400" b="0" i="0" u="none" strike="noStrike" cap="none" dirty="0">
              <a:solidFill>
                <a:srgbClr val="000000"/>
              </a:solidFill>
              <a:latin typeface="Fira Sans Condensed" panose="020B0503050000020004" pitchFamily="34" charset="0"/>
              <a:sym typeface="Arial"/>
            </a:endParaRPr>
          </a:p>
        </p:txBody>
      </p:sp>
      <p:pic>
        <p:nvPicPr>
          <p:cNvPr id="10" name="Picture 9">
            <a:extLst>
              <a:ext uri="{FF2B5EF4-FFF2-40B4-BE49-F238E27FC236}">
                <a16:creationId xmlns:a16="http://schemas.microsoft.com/office/drawing/2014/main" id="{B4342410-14A7-3AC6-2787-69B3A5DCCCF5}"/>
              </a:ext>
            </a:extLst>
          </p:cNvPr>
          <p:cNvPicPr>
            <a:picLocks noChangeAspect="1"/>
          </p:cNvPicPr>
          <p:nvPr/>
        </p:nvPicPr>
        <p:blipFill>
          <a:blip r:embed="rId3"/>
          <a:stretch>
            <a:fillRect/>
          </a:stretch>
        </p:blipFill>
        <p:spPr>
          <a:xfrm>
            <a:off x="4165858" y="1197356"/>
            <a:ext cx="6569009" cy="4877223"/>
          </a:xfrm>
          <a:prstGeom prst="rect">
            <a:avLst/>
          </a:prstGeom>
        </p:spPr>
      </p:pic>
    </p:spTree>
    <p:extLst>
      <p:ext uri="{BB962C8B-B14F-4D97-AF65-F5344CB8AC3E}">
        <p14:creationId xmlns:p14="http://schemas.microsoft.com/office/powerpoint/2010/main" val="259348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DAC1ED0-5AA2-12BA-2B61-B7B44F130AC1}"/>
              </a:ext>
            </a:extLst>
          </p:cNvPr>
          <p:cNvSpPr>
            <a:spLocks noGrp="1"/>
          </p:cNvSpPr>
          <p:nvPr>
            <p:ph type="sldNum" idx="12"/>
          </p:nvPr>
        </p:nvSpPr>
        <p:spPr>
          <a:xfrm>
            <a:off x="11409045" y="6333134"/>
            <a:ext cx="731700" cy="525000"/>
          </a:xfrm>
        </p:spPr>
        <p:txBody>
          <a:bodyPr/>
          <a:lstStyle/>
          <a:p>
            <a:fld id="{00000000-1234-1234-1234-123412341234}" type="slidenum">
              <a:rPr lang="en-US" smtClean="0"/>
              <a:pPr/>
              <a:t>8</a:t>
            </a:fld>
            <a:endParaRPr lang="en-US" dirty="0"/>
          </a:p>
        </p:txBody>
      </p:sp>
      <p:pic>
        <p:nvPicPr>
          <p:cNvPr id="3" name="Picture 2">
            <a:extLst>
              <a:ext uri="{FF2B5EF4-FFF2-40B4-BE49-F238E27FC236}">
                <a16:creationId xmlns:a16="http://schemas.microsoft.com/office/drawing/2014/main" id="{3C20A8E3-DF63-5394-5F88-BD88276C1407}"/>
              </a:ext>
            </a:extLst>
          </p:cNvPr>
          <p:cNvPicPr>
            <a:picLocks noChangeAspect="1"/>
          </p:cNvPicPr>
          <p:nvPr/>
        </p:nvPicPr>
        <p:blipFill>
          <a:blip r:embed="rId2"/>
          <a:stretch>
            <a:fillRect/>
          </a:stretch>
        </p:blipFill>
        <p:spPr>
          <a:xfrm>
            <a:off x="699501" y="599087"/>
            <a:ext cx="1362763" cy="1849664"/>
          </a:xfrm>
          <a:prstGeom prst="rect">
            <a:avLst/>
          </a:prstGeom>
        </p:spPr>
      </p:pic>
      <p:sp>
        <p:nvSpPr>
          <p:cNvPr id="4" name="Google Shape;798;g12d74ed02be_0_34">
            <a:extLst>
              <a:ext uri="{FF2B5EF4-FFF2-40B4-BE49-F238E27FC236}">
                <a16:creationId xmlns:a16="http://schemas.microsoft.com/office/drawing/2014/main" id="{60956DB5-6546-0DBC-6073-F386915A604E}"/>
              </a:ext>
            </a:extLst>
          </p:cNvPr>
          <p:cNvSpPr txBox="1"/>
          <p:nvPr/>
        </p:nvSpPr>
        <p:spPr>
          <a:xfrm>
            <a:off x="2414758" y="3635968"/>
            <a:ext cx="1751100" cy="585000"/>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5"/>
                </a:solidFill>
                <a:latin typeface="Fira Sans Condensed" panose="020B0503050000020004" pitchFamily="34" charset="0"/>
                <a:ea typeface="Century Gothic"/>
                <a:cs typeface="Century Gothic"/>
                <a:sym typeface="Century Gothic"/>
              </a:rPr>
              <a:t>Intermediate outcomes</a:t>
            </a:r>
            <a:endParaRPr sz="1400" b="0" i="0" u="none" strike="noStrike" cap="none" dirty="0">
              <a:solidFill>
                <a:srgbClr val="000000"/>
              </a:solidFill>
              <a:latin typeface="Fira Sans Condensed" panose="020B0503050000020004" pitchFamily="34" charset="0"/>
              <a:sym typeface="Arial"/>
            </a:endParaRPr>
          </a:p>
        </p:txBody>
      </p:sp>
      <p:sp>
        <p:nvSpPr>
          <p:cNvPr id="5" name="Google Shape;779;g12d74ed02be_0_34">
            <a:extLst>
              <a:ext uri="{FF2B5EF4-FFF2-40B4-BE49-F238E27FC236}">
                <a16:creationId xmlns:a16="http://schemas.microsoft.com/office/drawing/2014/main" id="{EE58DD84-DBDE-32F9-5F06-3203D3545F4E}"/>
              </a:ext>
            </a:extLst>
          </p:cNvPr>
          <p:cNvSpPr txBox="1"/>
          <p:nvPr/>
        </p:nvSpPr>
        <p:spPr>
          <a:xfrm>
            <a:off x="2426566" y="4675149"/>
            <a:ext cx="1289400" cy="338700"/>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2"/>
                </a:solidFill>
                <a:latin typeface="Fira Sans Condensed" panose="020B0503050000020004" pitchFamily="34" charset="0"/>
                <a:ea typeface="Century Gothic"/>
                <a:cs typeface="Century Gothic"/>
                <a:sym typeface="Century Gothic"/>
              </a:rPr>
              <a:t>Outputs</a:t>
            </a:r>
            <a:endParaRPr sz="1400" b="0" i="0" u="none" strike="noStrike" cap="none" dirty="0">
              <a:solidFill>
                <a:srgbClr val="000000"/>
              </a:solidFill>
              <a:latin typeface="Fira Sans Condensed" panose="020B0503050000020004" pitchFamily="34" charset="0"/>
              <a:sym typeface="Arial"/>
            </a:endParaRPr>
          </a:p>
        </p:txBody>
      </p:sp>
      <p:pic>
        <p:nvPicPr>
          <p:cNvPr id="10" name="Picture 9">
            <a:extLst>
              <a:ext uri="{FF2B5EF4-FFF2-40B4-BE49-F238E27FC236}">
                <a16:creationId xmlns:a16="http://schemas.microsoft.com/office/drawing/2014/main" id="{7E31CA0D-2053-61F2-47D2-79CFBD5807E6}"/>
              </a:ext>
            </a:extLst>
          </p:cNvPr>
          <p:cNvPicPr>
            <a:picLocks noChangeAspect="1"/>
          </p:cNvPicPr>
          <p:nvPr/>
        </p:nvPicPr>
        <p:blipFill>
          <a:blip r:embed="rId3"/>
          <a:stretch>
            <a:fillRect/>
          </a:stretch>
        </p:blipFill>
        <p:spPr>
          <a:xfrm>
            <a:off x="3884344" y="1074910"/>
            <a:ext cx="6414005" cy="5122116"/>
          </a:xfrm>
          <a:prstGeom prst="rect">
            <a:avLst/>
          </a:prstGeom>
        </p:spPr>
      </p:pic>
    </p:spTree>
    <p:extLst>
      <p:ext uri="{BB962C8B-B14F-4D97-AF65-F5344CB8AC3E}">
        <p14:creationId xmlns:p14="http://schemas.microsoft.com/office/powerpoint/2010/main" val="4213003163"/>
      </p:ext>
    </p:extLst>
  </p:cSld>
  <p:clrMapOvr>
    <a:masterClrMapping/>
  </p:clrMapOvr>
</p:sld>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1914</TotalTime>
  <Words>2624</Words>
  <Application>Microsoft Office PowerPoint</Application>
  <PresentationFormat>Widescreen</PresentationFormat>
  <Paragraphs>379</Paragraphs>
  <Slides>43</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Times New Roman</vt:lpstr>
      <vt:lpstr>Calibri</vt:lpstr>
      <vt:lpstr>Times</vt:lpstr>
      <vt:lpstr>Verdana</vt:lpstr>
      <vt:lpstr>Fira Sans Condensed Black</vt:lpstr>
      <vt:lpstr>Fira Sans Condensed Light</vt:lpstr>
      <vt:lpstr>Arial</vt:lpstr>
      <vt:lpstr>Montserrat</vt:lpstr>
      <vt:lpstr>Fira Sans Condensed</vt:lpstr>
      <vt:lpstr>Century Gothic</vt:lpstr>
      <vt:lpstr>J-PAL Widescreen</vt:lpstr>
      <vt:lpstr>Data collection and research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Origins of today’s ethical standards</vt:lpstr>
      <vt:lpstr>Origins of today’s ethical standards</vt:lpstr>
      <vt:lpstr>Belmont principles</vt:lpstr>
      <vt:lpstr>PowerPoint Presentation</vt:lpstr>
      <vt:lpstr>Salma Mousa’s study</vt:lpstr>
      <vt:lpstr>Respect for persons</vt:lpstr>
      <vt:lpstr>Salma Mousa’s approach to respect</vt:lpstr>
      <vt:lpstr>Beneficence</vt:lpstr>
      <vt:lpstr>PowerPoint Presentation</vt:lpstr>
      <vt:lpstr>Salma Mousa’s approach to beneficence</vt:lpstr>
      <vt:lpstr>Justice</vt:lpstr>
      <vt:lpstr>Justice</vt:lpstr>
      <vt:lpstr>Salma Mousa’s approach to justice</vt:lpstr>
      <vt:lpstr>PowerPoint Presentation</vt:lpstr>
      <vt:lpstr>Approvers and regulations</vt:lpstr>
      <vt:lpstr>IRBs are not enough</vt:lpstr>
      <vt:lpstr>Don’t outsource your ethics!</vt:lpstr>
      <vt:lpstr>Don’t outsource your ethics!</vt:lpstr>
      <vt:lpstr>Don’t outsource your ethics!</vt:lpstr>
      <vt:lpstr>Final food for thought</vt:lpstr>
      <vt:lpstr>Plan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Elizabeth Bond</dc:creator>
  <cp:lastModifiedBy>Andy</cp:lastModifiedBy>
  <cp:revision>112</cp:revision>
  <dcterms:created xsi:type="dcterms:W3CDTF">2019-07-29T16:28:26Z</dcterms:created>
  <dcterms:modified xsi:type="dcterms:W3CDTF">2023-10-10T07:04:37Z</dcterms:modified>
</cp:coreProperties>
</file>